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TT Autonomous Bold" charset="1" panose="020B0003030000000000"/>
      <p:regular r:id="rId16"/>
    </p:embeddedFont>
    <p:embeddedFont>
      <p:font typeface="League Spartan" charset="1" panose="00000800000000000000"/>
      <p:regular r:id="rId17"/>
    </p:embeddedFont>
    <p:embeddedFont>
      <p:font typeface="Canva Sans Bold" charset="1" panose="020B0803030501040103"/>
      <p:regular r:id="rId18"/>
    </p:embeddedFont>
    <p:embeddedFont>
      <p:font typeface="Brice SemiExpanded" charset="1" panose="00000000000000000000"/>
      <p:regular r:id="rId19"/>
    </p:embeddedFont>
    <p:embeddedFont>
      <p:font typeface="Open Sauce" charset="1" panose="00000500000000000000"/>
      <p:regular r:id="rId20"/>
    </p:embeddedFont>
    <p:embeddedFont>
      <p:font typeface="Garet" charset="1" panose="00000000000000000000"/>
      <p:regular r:id="rId21"/>
    </p:embeddedFont>
    <p:embeddedFont>
      <p:font typeface="Garet Bold" charset="1" panose="00000000000000000000"/>
      <p:regular r:id="rId22"/>
    </p:embeddedFont>
    <p:embeddedFont>
      <p:font typeface="Archivo Black" charset="1" panose="020B0A03020202020B04"/>
      <p:regular r:id="rId23"/>
    </p:embeddedFont>
    <p:embeddedFont>
      <p:font typeface="Poppins Bold" charset="1" panose="00000800000000000000"/>
      <p:regular r:id="rId24"/>
    </p:embeddedFont>
    <p:embeddedFont>
      <p:font typeface="Montserrat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47.png" Type="http://schemas.openxmlformats.org/officeDocument/2006/relationships/image"/><Relationship Id="rId14" Target="../media/image48.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17" Target="../media/image24.png" Type="http://schemas.openxmlformats.org/officeDocument/2006/relationships/image"/><Relationship Id="rId18" Target="../media/image25.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43.png" Type="http://schemas.openxmlformats.org/officeDocument/2006/relationships/image"/><Relationship Id="rId7" Target="../media/image11.png" Type="http://schemas.openxmlformats.org/officeDocument/2006/relationships/image"/><Relationship Id="rId8" Target="../media/image44.jpeg" Type="http://schemas.openxmlformats.org/officeDocument/2006/relationships/image"/><Relationship Id="rId9"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9.pn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23.jpe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3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2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3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42.pn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2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1E2E"/>
        </a:solidFill>
      </p:bgPr>
    </p:bg>
    <p:spTree>
      <p:nvGrpSpPr>
        <p:cNvPr id="1" name=""/>
        <p:cNvGrpSpPr/>
        <p:nvPr/>
      </p:nvGrpSpPr>
      <p:grpSpPr>
        <a:xfrm>
          <a:off x="0" y="0"/>
          <a:ext cx="0" cy="0"/>
          <a:chOff x="0" y="0"/>
          <a:chExt cx="0" cy="0"/>
        </a:xfrm>
      </p:grpSpPr>
      <p:sp>
        <p:nvSpPr>
          <p:cNvPr name="Freeform 2" id="2"/>
          <p:cNvSpPr/>
          <p:nvPr/>
        </p:nvSpPr>
        <p:spPr>
          <a:xfrm flipH="false" flipV="false" rot="0">
            <a:off x="-492814" y="0"/>
            <a:ext cx="19163601" cy="10499726"/>
          </a:xfrm>
          <a:custGeom>
            <a:avLst/>
            <a:gdLst/>
            <a:ahLst/>
            <a:cxnLst/>
            <a:rect r="r" b="b" t="t" l="l"/>
            <a:pathLst>
              <a:path h="10499726" w="19163601">
                <a:moveTo>
                  <a:pt x="0" y="0"/>
                </a:moveTo>
                <a:lnTo>
                  <a:pt x="19163601" y="0"/>
                </a:lnTo>
                <a:lnTo>
                  <a:pt x="19163601" y="10499726"/>
                </a:lnTo>
                <a:lnTo>
                  <a:pt x="0" y="10499726"/>
                </a:lnTo>
                <a:lnTo>
                  <a:pt x="0" y="0"/>
                </a:lnTo>
                <a:close/>
              </a:path>
            </a:pathLst>
          </a:custGeom>
          <a:blipFill>
            <a:blip r:embed="rId2"/>
            <a:stretch>
              <a:fillRect l="0" t="-19467" r="0" b="-15822"/>
            </a:stretch>
          </a:blipFill>
        </p:spPr>
      </p:sp>
      <p:sp>
        <p:nvSpPr>
          <p:cNvPr name="Freeform 3" id="3"/>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599804" y="1413232"/>
            <a:ext cx="13088392" cy="5641025"/>
            <a:chOff x="0" y="0"/>
            <a:chExt cx="17451189" cy="7521367"/>
          </a:xfrm>
        </p:grpSpPr>
        <p:sp>
          <p:nvSpPr>
            <p:cNvPr name="Freeform 6" id="6"/>
            <p:cNvSpPr/>
            <p:nvPr/>
          </p:nvSpPr>
          <p:spPr>
            <a:xfrm flipH="false" flipV="false" rot="0">
              <a:off x="0" y="0"/>
              <a:ext cx="5425115" cy="5885233"/>
            </a:xfrm>
            <a:custGeom>
              <a:avLst/>
              <a:gdLst/>
              <a:ahLst/>
              <a:cxnLst/>
              <a:rect r="r" b="b" t="t" l="l"/>
              <a:pathLst>
                <a:path h="5885233" w="5425115">
                  <a:moveTo>
                    <a:pt x="0" y="0"/>
                  </a:moveTo>
                  <a:lnTo>
                    <a:pt x="5425115" y="0"/>
                  </a:lnTo>
                  <a:lnTo>
                    <a:pt x="5425115" y="5885233"/>
                  </a:lnTo>
                  <a:lnTo>
                    <a:pt x="0" y="5885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0">
              <a:off x="9613712" y="1636134"/>
              <a:ext cx="7837477" cy="5885233"/>
            </a:xfrm>
            <a:custGeom>
              <a:avLst/>
              <a:gdLst/>
              <a:ahLst/>
              <a:cxnLst/>
              <a:rect r="r" b="b" t="t" l="l"/>
              <a:pathLst>
                <a:path h="5885233" w="7837477">
                  <a:moveTo>
                    <a:pt x="0" y="5885233"/>
                  </a:moveTo>
                  <a:lnTo>
                    <a:pt x="7837477" y="5885233"/>
                  </a:lnTo>
                  <a:lnTo>
                    <a:pt x="7837477" y="0"/>
                  </a:lnTo>
                  <a:lnTo>
                    <a:pt x="0" y="0"/>
                  </a:lnTo>
                  <a:lnTo>
                    <a:pt x="0" y="5885233"/>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819536" y="1092975"/>
              <a:ext cx="15246280" cy="4792258"/>
            </a:xfrm>
            <a:prstGeom prst="rect">
              <a:avLst/>
            </a:prstGeom>
          </p:spPr>
          <p:txBody>
            <a:bodyPr anchor="t" rtlCol="false" tIns="0" lIns="0" bIns="0" rIns="0">
              <a:spAutoFit/>
            </a:bodyPr>
            <a:lstStyle/>
            <a:p>
              <a:pPr algn="ctr">
                <a:lnSpc>
                  <a:spcPts val="6764"/>
                </a:lnSpc>
              </a:pPr>
              <a:r>
                <a:rPr lang="en-US" b="true" sz="8455">
                  <a:solidFill>
                    <a:srgbClr val="001E2E"/>
                  </a:solidFill>
                  <a:latin typeface="TT Autonomous Bold"/>
                  <a:ea typeface="TT Autonomous Bold"/>
                  <a:cs typeface="TT Autonomous Bold"/>
                  <a:sym typeface="TT Autonomous Bold"/>
                </a:rPr>
                <a:t>THEME 1: CROP PRODUCTION BY DISTRICT</a:t>
              </a:r>
            </a:p>
          </p:txBody>
        </p:sp>
      </p:grpSp>
      <p:sp>
        <p:nvSpPr>
          <p:cNvPr name="Freeform 9" id="9"/>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9"/>
            <a:stretch>
              <a:fillRect l="0" t="0" r="0" b="0"/>
            </a:stretch>
          </a:blipFill>
        </p:spPr>
      </p:sp>
      <p:sp>
        <p:nvSpPr>
          <p:cNvPr name="Freeform 10" id="10"/>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10"/>
            <a:stretch>
              <a:fillRect l="0" t="0" r="0" b="0"/>
            </a:stretch>
          </a:blipFill>
        </p:spPr>
      </p:sp>
      <p:sp>
        <p:nvSpPr>
          <p:cNvPr name="TextBox 11" id="11"/>
          <p:cNvSpPr txBox="true"/>
          <p:nvPr/>
        </p:nvSpPr>
        <p:spPr>
          <a:xfrm rot="0">
            <a:off x="4621643" y="608529"/>
            <a:ext cx="8633744" cy="388970"/>
          </a:xfrm>
          <a:prstGeom prst="rect">
            <a:avLst/>
          </a:prstGeom>
        </p:spPr>
        <p:txBody>
          <a:bodyPr anchor="t" rtlCol="false" tIns="0" lIns="0" bIns="0" rIns="0">
            <a:spAutoFit/>
          </a:bodyPr>
          <a:lstStyle/>
          <a:p>
            <a:pPr algn="ctr">
              <a:lnSpc>
                <a:spcPts val="2938"/>
              </a:lnSpc>
            </a:pPr>
            <a:r>
              <a:rPr lang="en-US" sz="2938" spc="67">
                <a:solidFill>
                  <a:srgbClr val="FFFFFF"/>
                </a:solidFill>
                <a:latin typeface="League Spartan"/>
                <a:ea typeface="League Spartan"/>
                <a:cs typeface="League Spartan"/>
                <a:sym typeface="League Spartan"/>
              </a:rPr>
              <a:t>Presented by TECH BROS</a:t>
            </a:r>
          </a:p>
        </p:txBody>
      </p:sp>
      <p:grpSp>
        <p:nvGrpSpPr>
          <p:cNvPr name="Group 12" id="12"/>
          <p:cNvGrpSpPr/>
          <p:nvPr/>
        </p:nvGrpSpPr>
        <p:grpSpPr>
          <a:xfrm rot="0">
            <a:off x="4827128" y="7416859"/>
            <a:ext cx="8222774" cy="2305354"/>
            <a:chOff x="0" y="0"/>
            <a:chExt cx="10963699" cy="3073805"/>
          </a:xfrm>
        </p:grpSpPr>
        <p:sp>
          <p:nvSpPr>
            <p:cNvPr name="TextBox 13" id="13"/>
            <p:cNvSpPr txBox="true"/>
            <p:nvPr/>
          </p:nvSpPr>
          <p:spPr>
            <a:xfrm rot="0">
              <a:off x="0" y="429260"/>
              <a:ext cx="10963699" cy="2644545"/>
            </a:xfrm>
            <a:prstGeom prst="rect">
              <a:avLst/>
            </a:prstGeom>
          </p:spPr>
          <p:txBody>
            <a:bodyPr anchor="t" rtlCol="false" tIns="0" lIns="0" bIns="0" rIns="0">
              <a:spAutoFit/>
            </a:bodyPr>
            <a:lstStyle/>
            <a:p>
              <a:pPr algn="ctr">
                <a:lnSpc>
                  <a:spcPts val="3183"/>
                </a:lnSpc>
              </a:pPr>
              <a:r>
                <a:rPr lang="en-US" sz="2273" b="true">
                  <a:solidFill>
                    <a:srgbClr val="FFFFFF"/>
                  </a:solidFill>
                  <a:latin typeface="Canva Sans Bold"/>
                  <a:ea typeface="Canva Sans Bold"/>
                  <a:cs typeface="Canva Sans Bold"/>
                  <a:sym typeface="Canva Sans Bold"/>
                </a:rPr>
                <a:t>SYAMIL ASYRAF BIN MOHD ALI JAAFAR 23001663</a:t>
              </a:r>
            </a:p>
            <a:p>
              <a:pPr algn="ctr">
                <a:lnSpc>
                  <a:spcPts val="3183"/>
                </a:lnSpc>
              </a:pPr>
              <a:r>
                <a:rPr lang="en-US" sz="2273" b="true">
                  <a:solidFill>
                    <a:srgbClr val="FFFFFF"/>
                  </a:solidFill>
                  <a:latin typeface="Canva Sans Bold"/>
                  <a:ea typeface="Canva Sans Bold"/>
                  <a:cs typeface="Canva Sans Bold"/>
                  <a:sym typeface="Canva Sans Bold"/>
                </a:rPr>
                <a:t>AZFAR HARRAZ BIN HALIM 23002503</a:t>
              </a:r>
            </a:p>
            <a:p>
              <a:pPr algn="ctr">
                <a:lnSpc>
                  <a:spcPts val="3183"/>
                </a:lnSpc>
              </a:pPr>
              <a:r>
                <a:rPr lang="en-US" sz="2273" b="true">
                  <a:solidFill>
                    <a:srgbClr val="FFFFFF"/>
                  </a:solidFill>
                  <a:latin typeface="Canva Sans Bold"/>
                  <a:ea typeface="Canva Sans Bold"/>
                  <a:cs typeface="Canva Sans Bold"/>
                  <a:sym typeface="Canva Sans Bold"/>
                </a:rPr>
                <a:t>ABDUL MUHAIMIN BIN AZMAN 23002658</a:t>
              </a:r>
            </a:p>
            <a:p>
              <a:pPr algn="ctr">
                <a:lnSpc>
                  <a:spcPts val="3183"/>
                </a:lnSpc>
              </a:pPr>
              <a:r>
                <a:rPr lang="en-US" sz="2273" b="true">
                  <a:solidFill>
                    <a:srgbClr val="FFFFFF"/>
                  </a:solidFill>
                  <a:latin typeface="Canva Sans Bold"/>
                  <a:ea typeface="Canva Sans Bold"/>
                  <a:cs typeface="Canva Sans Bold"/>
                  <a:sym typeface="Canva Sans Bold"/>
                </a:rPr>
                <a:t>MUHAMMAD FAKHRUL BIN HASSAN 23002457</a:t>
              </a:r>
            </a:p>
            <a:p>
              <a:pPr algn="ctr">
                <a:lnSpc>
                  <a:spcPts val="3183"/>
                </a:lnSpc>
              </a:pPr>
              <a:r>
                <a:rPr lang="en-US" sz="2273" b="true">
                  <a:solidFill>
                    <a:srgbClr val="FFFFFF"/>
                  </a:solidFill>
                  <a:latin typeface="Canva Sans Bold"/>
                  <a:ea typeface="Canva Sans Bold"/>
                  <a:cs typeface="Canva Sans Bold"/>
                  <a:sym typeface="Canva Sans Bold"/>
                </a:rPr>
                <a:t>AHMAD MUKHLIS BIN NORDIN 23002476</a:t>
              </a:r>
            </a:p>
          </p:txBody>
        </p:sp>
        <p:sp>
          <p:nvSpPr>
            <p:cNvPr name="TextBox 14" id="14"/>
            <p:cNvSpPr txBox="true"/>
            <p:nvPr/>
          </p:nvSpPr>
          <p:spPr>
            <a:xfrm rot="0">
              <a:off x="3790253" y="-66675"/>
              <a:ext cx="3703638" cy="534035"/>
            </a:xfrm>
            <a:prstGeom prst="rect">
              <a:avLst/>
            </a:prstGeom>
          </p:spPr>
          <p:txBody>
            <a:bodyPr anchor="t" rtlCol="false" tIns="0" lIns="0" bIns="0" rIns="0">
              <a:spAutoFit/>
            </a:bodyPr>
            <a:lstStyle/>
            <a:p>
              <a:pPr algn="ctr">
                <a:lnSpc>
                  <a:spcPts val="3450"/>
                </a:lnSpc>
                <a:spcBef>
                  <a:spcPct val="0"/>
                </a:spcBef>
              </a:pPr>
              <a:r>
                <a:rPr lang="en-US" sz="2300" spc="52">
                  <a:solidFill>
                    <a:srgbClr val="FFFFFF"/>
                  </a:solidFill>
                  <a:latin typeface="League Spartan"/>
                  <a:ea typeface="League Spartan"/>
                  <a:cs typeface="League Spartan"/>
                  <a:sym typeface="League Spartan"/>
                </a:rPr>
                <a:t>GROUP MEMBERS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771399" y="-4258119"/>
            <a:ext cx="8277888" cy="8229600"/>
          </a:xfrm>
          <a:custGeom>
            <a:avLst/>
            <a:gdLst/>
            <a:ahLst/>
            <a:cxnLst/>
            <a:rect r="r" b="b" t="t" l="l"/>
            <a:pathLst>
              <a:path h="8229600" w="8277888">
                <a:moveTo>
                  <a:pt x="0" y="0"/>
                </a:moveTo>
                <a:lnTo>
                  <a:pt x="8277888" y="0"/>
                </a:lnTo>
                <a:lnTo>
                  <a:pt x="8277888"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1839722" y="-4114800"/>
            <a:ext cx="12453642" cy="8229600"/>
          </a:xfrm>
          <a:custGeom>
            <a:avLst/>
            <a:gdLst/>
            <a:ahLst/>
            <a:cxnLst/>
            <a:rect r="r" b="b" t="t" l="l"/>
            <a:pathLst>
              <a:path h="8229600" w="12453642">
                <a:moveTo>
                  <a:pt x="0" y="0"/>
                </a:moveTo>
                <a:lnTo>
                  <a:pt x="12453642" y="0"/>
                </a:lnTo>
                <a:lnTo>
                  <a:pt x="12453642" y="8229600"/>
                </a:lnTo>
                <a:lnTo>
                  <a:pt x="0" y="8229600"/>
                </a:lnTo>
                <a:lnTo>
                  <a:pt x="0" y="0"/>
                </a:lnTo>
                <a:close/>
              </a:path>
            </a:pathLst>
          </a:custGeom>
          <a:blipFill>
            <a:blip r:embed="rId7"/>
            <a:stretch>
              <a:fillRect l="0" t="0" r="0" b="0"/>
            </a:stretch>
          </a:blipFill>
        </p:spPr>
      </p:sp>
      <p:grpSp>
        <p:nvGrpSpPr>
          <p:cNvPr name="Group 8" id="8"/>
          <p:cNvGrpSpPr/>
          <p:nvPr/>
        </p:nvGrpSpPr>
        <p:grpSpPr>
          <a:xfrm rot="0">
            <a:off x="3367545" y="3399090"/>
            <a:ext cx="11552910" cy="796355"/>
            <a:chOff x="0" y="0"/>
            <a:chExt cx="3510353" cy="241973"/>
          </a:xfrm>
        </p:grpSpPr>
        <p:sp>
          <p:nvSpPr>
            <p:cNvPr name="Freeform 9" id="9"/>
            <p:cNvSpPr/>
            <p:nvPr/>
          </p:nvSpPr>
          <p:spPr>
            <a:xfrm flipH="false" flipV="false" rot="0">
              <a:off x="0" y="0"/>
              <a:ext cx="3510353" cy="241973"/>
            </a:xfrm>
            <a:custGeom>
              <a:avLst/>
              <a:gdLst/>
              <a:ahLst/>
              <a:cxnLst/>
              <a:rect r="r" b="b" t="t" l="l"/>
              <a:pathLst>
                <a:path h="241973" w="3510353">
                  <a:moveTo>
                    <a:pt x="34176" y="0"/>
                  </a:moveTo>
                  <a:lnTo>
                    <a:pt x="3476176" y="0"/>
                  </a:lnTo>
                  <a:cubicBezTo>
                    <a:pt x="3495051" y="0"/>
                    <a:pt x="3510353" y="15301"/>
                    <a:pt x="3510353" y="34176"/>
                  </a:cubicBezTo>
                  <a:lnTo>
                    <a:pt x="3510353" y="207796"/>
                  </a:lnTo>
                  <a:cubicBezTo>
                    <a:pt x="3510353" y="216860"/>
                    <a:pt x="3506752" y="225553"/>
                    <a:pt x="3500343" y="231963"/>
                  </a:cubicBezTo>
                  <a:cubicBezTo>
                    <a:pt x="3493933" y="238372"/>
                    <a:pt x="3485240" y="241973"/>
                    <a:pt x="3476176" y="241973"/>
                  </a:cubicBezTo>
                  <a:lnTo>
                    <a:pt x="34176" y="241973"/>
                  </a:lnTo>
                  <a:cubicBezTo>
                    <a:pt x="15301" y="241973"/>
                    <a:pt x="0" y="226671"/>
                    <a:pt x="0" y="207796"/>
                  </a:cubicBezTo>
                  <a:lnTo>
                    <a:pt x="0" y="34176"/>
                  </a:lnTo>
                  <a:cubicBezTo>
                    <a:pt x="0" y="25112"/>
                    <a:pt x="3601" y="16419"/>
                    <a:pt x="10010" y="10010"/>
                  </a:cubicBezTo>
                  <a:cubicBezTo>
                    <a:pt x="16419" y="3601"/>
                    <a:pt x="25112" y="0"/>
                    <a:pt x="34176"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10" id="10"/>
            <p:cNvSpPr txBox="true"/>
            <p:nvPr/>
          </p:nvSpPr>
          <p:spPr>
            <a:xfrm>
              <a:off x="0" y="-38100"/>
              <a:ext cx="3510353" cy="28007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142852" y="4860754"/>
            <a:ext cx="1234018" cy="1226820"/>
          </a:xfrm>
          <a:custGeom>
            <a:avLst/>
            <a:gdLst/>
            <a:ahLst/>
            <a:cxnLst/>
            <a:rect r="r" b="b" t="t" l="l"/>
            <a:pathLst>
              <a:path h="1226820" w="1234018">
                <a:moveTo>
                  <a:pt x="0" y="0"/>
                </a:moveTo>
                <a:lnTo>
                  <a:pt x="1234018" y="0"/>
                </a:lnTo>
                <a:lnTo>
                  <a:pt x="1234018" y="1226820"/>
                </a:lnTo>
                <a:lnTo>
                  <a:pt x="0" y="1226820"/>
                </a:lnTo>
                <a:lnTo>
                  <a:pt x="0" y="0"/>
                </a:lnTo>
                <a:close/>
              </a:path>
            </a:pathLst>
          </a:custGeom>
          <a:blipFill>
            <a:blip r:embed="rId6"/>
            <a:stretch>
              <a:fillRect l="0" t="0" r="0" b="0"/>
            </a:stretch>
          </a:blipFill>
        </p:spPr>
      </p:sp>
      <p:sp>
        <p:nvSpPr>
          <p:cNvPr name="Freeform 12" id="12"/>
          <p:cNvSpPr/>
          <p:nvPr/>
        </p:nvSpPr>
        <p:spPr>
          <a:xfrm flipH="false" flipV="false" rot="0">
            <a:off x="2142852" y="6316816"/>
            <a:ext cx="1234018" cy="1226820"/>
          </a:xfrm>
          <a:custGeom>
            <a:avLst/>
            <a:gdLst/>
            <a:ahLst/>
            <a:cxnLst/>
            <a:rect r="r" b="b" t="t" l="l"/>
            <a:pathLst>
              <a:path h="1226820" w="1234018">
                <a:moveTo>
                  <a:pt x="0" y="0"/>
                </a:moveTo>
                <a:lnTo>
                  <a:pt x="1234018" y="0"/>
                </a:lnTo>
                <a:lnTo>
                  <a:pt x="1234018" y="1226820"/>
                </a:lnTo>
                <a:lnTo>
                  <a:pt x="0" y="1226820"/>
                </a:lnTo>
                <a:lnTo>
                  <a:pt x="0" y="0"/>
                </a:lnTo>
                <a:close/>
              </a:path>
            </a:pathLst>
          </a:custGeom>
          <a:blipFill>
            <a:blip r:embed="rId6"/>
            <a:stretch>
              <a:fillRect l="0" t="0" r="0" b="0"/>
            </a:stretch>
          </a:blipFill>
        </p:spPr>
      </p:sp>
      <p:sp>
        <p:nvSpPr>
          <p:cNvPr name="Freeform 13" id="13"/>
          <p:cNvSpPr/>
          <p:nvPr/>
        </p:nvSpPr>
        <p:spPr>
          <a:xfrm flipH="false" flipV="false" rot="0">
            <a:off x="2142852" y="8031480"/>
            <a:ext cx="1234018" cy="1226820"/>
          </a:xfrm>
          <a:custGeom>
            <a:avLst/>
            <a:gdLst/>
            <a:ahLst/>
            <a:cxnLst/>
            <a:rect r="r" b="b" t="t" l="l"/>
            <a:pathLst>
              <a:path h="1226820" w="1234018">
                <a:moveTo>
                  <a:pt x="0" y="0"/>
                </a:moveTo>
                <a:lnTo>
                  <a:pt x="1234018" y="0"/>
                </a:lnTo>
                <a:lnTo>
                  <a:pt x="1234018" y="1226820"/>
                </a:lnTo>
                <a:lnTo>
                  <a:pt x="0" y="1226820"/>
                </a:lnTo>
                <a:lnTo>
                  <a:pt x="0" y="0"/>
                </a:lnTo>
                <a:close/>
              </a:path>
            </a:pathLst>
          </a:custGeom>
          <a:blipFill>
            <a:blip r:embed="rId6"/>
            <a:stretch>
              <a:fillRect l="0" t="0" r="0" b="0"/>
            </a:stretch>
          </a:blipFill>
        </p:spPr>
      </p:sp>
      <p:sp>
        <p:nvSpPr>
          <p:cNvPr name="Freeform 14" id="14"/>
          <p:cNvSpPr/>
          <p:nvPr/>
        </p:nvSpPr>
        <p:spPr>
          <a:xfrm flipH="false" flipV="false" rot="0">
            <a:off x="-287149" y="-1023694"/>
            <a:ext cx="18565624" cy="11875904"/>
          </a:xfrm>
          <a:custGeom>
            <a:avLst/>
            <a:gdLst/>
            <a:ahLst/>
            <a:cxnLst/>
            <a:rect r="r" b="b" t="t" l="l"/>
            <a:pathLst>
              <a:path h="11875904" w="18565624">
                <a:moveTo>
                  <a:pt x="0" y="0"/>
                </a:moveTo>
                <a:lnTo>
                  <a:pt x="18565624" y="0"/>
                </a:lnTo>
                <a:lnTo>
                  <a:pt x="18565624" y="11875904"/>
                </a:lnTo>
                <a:lnTo>
                  <a:pt x="0" y="11875904"/>
                </a:lnTo>
                <a:lnTo>
                  <a:pt x="0" y="0"/>
                </a:lnTo>
                <a:close/>
              </a:path>
            </a:pathLst>
          </a:custGeom>
          <a:blipFill>
            <a:blip r:embed="rId8"/>
            <a:stretch>
              <a:fillRect l="0" t="-807" r="0" b="-807"/>
            </a:stretch>
          </a:blipFill>
        </p:spPr>
      </p:sp>
      <p:sp>
        <p:nvSpPr>
          <p:cNvPr name="Freeform 15" id="15"/>
          <p:cNvSpPr/>
          <p:nvPr/>
        </p:nvSpPr>
        <p:spPr>
          <a:xfrm flipH="false" flipV="false" rot="0">
            <a:off x="-1214782" y="574512"/>
            <a:ext cx="7315200" cy="443345"/>
          </a:xfrm>
          <a:custGeom>
            <a:avLst/>
            <a:gdLst/>
            <a:ahLst/>
            <a:cxnLst/>
            <a:rect r="r" b="b" t="t" l="l"/>
            <a:pathLst>
              <a:path h="443345" w="7315200">
                <a:moveTo>
                  <a:pt x="0" y="0"/>
                </a:moveTo>
                <a:lnTo>
                  <a:pt x="7315200" y="0"/>
                </a:lnTo>
                <a:lnTo>
                  <a:pt x="7315200" y="443345"/>
                </a:lnTo>
                <a:lnTo>
                  <a:pt x="0" y="4433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1407988" y="1028700"/>
            <a:ext cx="16239268" cy="5345183"/>
            <a:chOff x="0" y="0"/>
            <a:chExt cx="21652357" cy="7126911"/>
          </a:xfrm>
        </p:grpSpPr>
        <p:grpSp>
          <p:nvGrpSpPr>
            <p:cNvPr name="Group 17" id="17"/>
            <p:cNvGrpSpPr/>
            <p:nvPr/>
          </p:nvGrpSpPr>
          <p:grpSpPr>
            <a:xfrm rot="0">
              <a:off x="0" y="415275"/>
              <a:ext cx="21035640" cy="6711636"/>
              <a:chOff x="0" y="0"/>
              <a:chExt cx="4003883" cy="1277480"/>
            </a:xfrm>
          </p:grpSpPr>
          <p:sp>
            <p:nvSpPr>
              <p:cNvPr name="Freeform 18" id="18"/>
              <p:cNvSpPr/>
              <p:nvPr/>
            </p:nvSpPr>
            <p:spPr>
              <a:xfrm flipH="false" flipV="false" rot="0">
                <a:off x="0" y="0"/>
                <a:ext cx="4003883" cy="1277480"/>
              </a:xfrm>
              <a:custGeom>
                <a:avLst/>
                <a:gdLst/>
                <a:ahLst/>
                <a:cxnLst/>
                <a:rect r="r" b="b" t="t" l="l"/>
                <a:pathLst>
                  <a:path h="1277480" w="4003883">
                    <a:moveTo>
                      <a:pt x="25972" y="0"/>
                    </a:moveTo>
                    <a:lnTo>
                      <a:pt x="3977910" y="0"/>
                    </a:lnTo>
                    <a:cubicBezTo>
                      <a:pt x="3984799" y="0"/>
                      <a:pt x="3991405" y="2736"/>
                      <a:pt x="3996275" y="7607"/>
                    </a:cubicBezTo>
                    <a:cubicBezTo>
                      <a:pt x="4001146" y="12478"/>
                      <a:pt x="4003883" y="19084"/>
                      <a:pt x="4003883" y="25972"/>
                    </a:cubicBezTo>
                    <a:lnTo>
                      <a:pt x="4003883" y="1251507"/>
                    </a:lnTo>
                    <a:cubicBezTo>
                      <a:pt x="4003883" y="1258396"/>
                      <a:pt x="4001146" y="1265002"/>
                      <a:pt x="3996275" y="1269873"/>
                    </a:cubicBezTo>
                    <a:cubicBezTo>
                      <a:pt x="3991405" y="1274743"/>
                      <a:pt x="3984799" y="1277480"/>
                      <a:pt x="3977910" y="1277480"/>
                    </a:cubicBezTo>
                    <a:lnTo>
                      <a:pt x="25972" y="1277480"/>
                    </a:lnTo>
                    <a:cubicBezTo>
                      <a:pt x="19084" y="1277480"/>
                      <a:pt x="12478" y="1274743"/>
                      <a:pt x="7607" y="1269873"/>
                    </a:cubicBezTo>
                    <a:cubicBezTo>
                      <a:pt x="2736" y="1265002"/>
                      <a:pt x="0" y="1258396"/>
                      <a:pt x="0" y="1251507"/>
                    </a:cubicBezTo>
                    <a:lnTo>
                      <a:pt x="0" y="25972"/>
                    </a:lnTo>
                    <a:cubicBezTo>
                      <a:pt x="0" y="19084"/>
                      <a:pt x="2736" y="12478"/>
                      <a:pt x="7607" y="7607"/>
                    </a:cubicBezTo>
                    <a:cubicBezTo>
                      <a:pt x="12478" y="2736"/>
                      <a:pt x="19084" y="0"/>
                      <a:pt x="25972" y="0"/>
                    </a:cubicBezTo>
                    <a:close/>
                  </a:path>
                </a:pathLst>
              </a:custGeom>
              <a:solidFill>
                <a:srgbClr val="C7A883">
                  <a:alpha val="53725"/>
                </a:srgbClr>
              </a:solidFill>
              <a:ln w="38100" cap="rnd">
                <a:solidFill>
                  <a:srgbClr val="000000">
                    <a:alpha val="53725"/>
                  </a:srgbClr>
                </a:solidFill>
                <a:prstDash val="solid"/>
                <a:round/>
              </a:ln>
            </p:spPr>
          </p:sp>
          <p:sp>
            <p:nvSpPr>
              <p:cNvPr name="TextBox 19" id="19"/>
              <p:cNvSpPr txBox="true"/>
              <p:nvPr/>
            </p:nvSpPr>
            <p:spPr>
              <a:xfrm>
                <a:off x="0" y="-47625"/>
                <a:ext cx="4003883" cy="1325105"/>
              </a:xfrm>
              <a:prstGeom prst="rect">
                <a:avLst/>
              </a:prstGeom>
            </p:spPr>
            <p:txBody>
              <a:bodyPr anchor="ctr" rtlCol="false" tIns="50800" lIns="50800" bIns="50800" rIns="50800"/>
              <a:lstStyle/>
              <a:p>
                <a:pPr algn="ctr">
                  <a:lnSpc>
                    <a:spcPts val="2700"/>
                  </a:lnSpc>
                </a:pPr>
              </a:p>
            </p:txBody>
          </p:sp>
        </p:grpSp>
        <p:grpSp>
          <p:nvGrpSpPr>
            <p:cNvPr name="Group 20" id="20"/>
            <p:cNvGrpSpPr/>
            <p:nvPr/>
          </p:nvGrpSpPr>
          <p:grpSpPr>
            <a:xfrm rot="0">
              <a:off x="20334493" y="0"/>
              <a:ext cx="1317864" cy="131786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3112"/>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700"/>
                  </a:lnSpc>
                </a:pPr>
              </a:p>
            </p:txBody>
          </p:sp>
        </p:grpSp>
        <p:sp>
          <p:nvSpPr>
            <p:cNvPr name="Freeform 23" id="23"/>
            <p:cNvSpPr/>
            <p:nvPr/>
          </p:nvSpPr>
          <p:spPr>
            <a:xfrm flipH="false" flipV="false" rot="0">
              <a:off x="20642852" y="308359"/>
              <a:ext cx="701147" cy="701147"/>
            </a:xfrm>
            <a:custGeom>
              <a:avLst/>
              <a:gdLst/>
              <a:ahLst/>
              <a:cxnLst/>
              <a:rect r="r" b="b" t="t" l="l"/>
              <a:pathLst>
                <a:path h="701147" w="701147">
                  <a:moveTo>
                    <a:pt x="0" y="0"/>
                  </a:moveTo>
                  <a:lnTo>
                    <a:pt x="701147" y="0"/>
                  </a:lnTo>
                  <a:lnTo>
                    <a:pt x="701147" y="701147"/>
                  </a:lnTo>
                  <a:lnTo>
                    <a:pt x="0" y="7011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466514" y="846735"/>
              <a:ext cx="20096923" cy="6014723"/>
            </a:xfrm>
            <a:prstGeom prst="rect">
              <a:avLst/>
            </a:prstGeom>
          </p:spPr>
          <p:txBody>
            <a:bodyPr anchor="t" rtlCol="false" tIns="0" lIns="0" bIns="0" rIns="0">
              <a:spAutoFit/>
            </a:bodyPr>
            <a:lstStyle/>
            <a:p>
              <a:pPr algn="ctr">
                <a:lnSpc>
                  <a:spcPts val="3252"/>
                </a:lnSpc>
                <a:spcBef>
                  <a:spcPct val="0"/>
                </a:spcBef>
              </a:pPr>
              <a:r>
                <a:rPr lang="en-US" b="true" sz="2168" spc="49">
                  <a:solidFill>
                    <a:srgbClr val="FFFFFF"/>
                  </a:solidFill>
                  <a:latin typeface="Montserrat Bold"/>
                  <a:ea typeface="Montserrat Bold"/>
                  <a:cs typeface="Montserrat Bold"/>
                  <a:sym typeface="Montserrat Bold"/>
                </a:rPr>
                <a:t>In short</a:t>
              </a:r>
              <a:r>
                <a:rPr lang="en-US" b="true" sz="2168" spc="49">
                  <a:solidFill>
                    <a:srgbClr val="FFFFFF"/>
                  </a:solidFill>
                  <a:latin typeface="Montserrat Bold"/>
                  <a:ea typeface="Montserrat Bold"/>
                  <a:cs typeface="Montserrat Bold"/>
                  <a:sym typeface="Montserrat Bold"/>
                </a:rPr>
                <a:t>, we have implemented a complete machine learning pipeline — from data preprocessing, feature selection, and model training to evaluation — using real-world agricultural datasets. Through this process, we assessed multiple algorithms, fine-tuned hyperparameters, and validated our models to ensure reliability and robustness. Our analysis enabled us to uncover patterns and trends in crop yield across districts, which could be valuable for stakeholders such as policymakers, farmers, and agribusinesses. One key finding was that machine learning models can predict crop production with considerable accuracy when supplied with clean and well-structured data. This opens opportunities for scalable, data-informed agricultural systems that respond proactively to changes in environment, demand, and land use. By comparing traditional models with AutoML techniques like Auto-Sklearn, we further demonstrated the potential for automated systems to support agricultural forecasting with minimal human intervention.</a:t>
              </a:r>
            </a:p>
          </p:txBody>
        </p:sp>
      </p:grpSp>
      <p:sp>
        <p:nvSpPr>
          <p:cNvPr name="TextBox 25" id="25"/>
          <p:cNvSpPr txBox="true"/>
          <p:nvPr/>
        </p:nvSpPr>
        <p:spPr>
          <a:xfrm rot="0">
            <a:off x="6100418" y="583825"/>
            <a:ext cx="8004984" cy="653318"/>
          </a:xfrm>
          <a:prstGeom prst="rect">
            <a:avLst/>
          </a:prstGeom>
        </p:spPr>
        <p:txBody>
          <a:bodyPr anchor="t" rtlCol="false" tIns="0" lIns="0" bIns="0" rIns="0">
            <a:spAutoFit/>
          </a:bodyPr>
          <a:lstStyle/>
          <a:p>
            <a:pPr algn="ctr">
              <a:lnSpc>
                <a:spcPts val="4660"/>
              </a:lnSpc>
            </a:pPr>
            <a:r>
              <a:rPr lang="en-US" sz="5825" b="true">
                <a:solidFill>
                  <a:srgbClr val="000000"/>
                </a:solidFill>
                <a:latin typeface="TT Autonomous Bold"/>
                <a:ea typeface="TT Autonomous Bold"/>
                <a:cs typeface="TT Autonomous Bold"/>
                <a:sym typeface="TT Autonomous Bold"/>
              </a:rPr>
              <a:t>CONCLUSION</a:t>
            </a:r>
          </a:p>
        </p:txBody>
      </p:sp>
      <p:sp>
        <p:nvSpPr>
          <p:cNvPr name="TextBox 26" id="26"/>
          <p:cNvSpPr txBox="true"/>
          <p:nvPr/>
        </p:nvSpPr>
        <p:spPr>
          <a:xfrm rot="0">
            <a:off x="-1039753" y="6612008"/>
            <a:ext cx="10386069" cy="653318"/>
          </a:xfrm>
          <a:prstGeom prst="rect">
            <a:avLst/>
          </a:prstGeom>
        </p:spPr>
        <p:txBody>
          <a:bodyPr anchor="t" rtlCol="false" tIns="0" lIns="0" bIns="0" rIns="0">
            <a:spAutoFit/>
          </a:bodyPr>
          <a:lstStyle/>
          <a:p>
            <a:pPr algn="ctr">
              <a:lnSpc>
                <a:spcPts val="4660"/>
              </a:lnSpc>
            </a:pPr>
            <a:r>
              <a:rPr lang="en-US" sz="5825" b="true">
                <a:solidFill>
                  <a:srgbClr val="000000"/>
                </a:solidFill>
                <a:latin typeface="TT Autonomous Bold"/>
                <a:ea typeface="TT Autonomous Bold"/>
                <a:cs typeface="TT Autonomous Bold"/>
                <a:sym typeface="TT Autonomous Bold"/>
              </a:rPr>
              <a:t>QUICK RECAP</a:t>
            </a:r>
          </a:p>
        </p:txBody>
      </p:sp>
      <p:sp>
        <p:nvSpPr>
          <p:cNvPr name="Freeform 27" id="27"/>
          <p:cNvSpPr/>
          <p:nvPr/>
        </p:nvSpPr>
        <p:spPr>
          <a:xfrm flipH="false" flipV="false" rot="0">
            <a:off x="1287453" y="7137946"/>
            <a:ext cx="5731658" cy="864959"/>
          </a:xfrm>
          <a:custGeom>
            <a:avLst/>
            <a:gdLst/>
            <a:ahLst/>
            <a:cxnLst/>
            <a:rect r="r" b="b" t="t" l="l"/>
            <a:pathLst>
              <a:path h="864959" w="5731658">
                <a:moveTo>
                  <a:pt x="0" y="0"/>
                </a:moveTo>
                <a:lnTo>
                  <a:pt x="5731658" y="0"/>
                </a:lnTo>
                <a:lnTo>
                  <a:pt x="5731658" y="864959"/>
                </a:lnTo>
                <a:lnTo>
                  <a:pt x="0" y="8649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2052717" y="7364724"/>
            <a:ext cx="4605655" cy="420224"/>
          </a:xfrm>
          <a:prstGeom prst="rect">
            <a:avLst/>
          </a:prstGeom>
        </p:spPr>
        <p:txBody>
          <a:bodyPr anchor="t" rtlCol="false" tIns="0" lIns="0" bIns="0" rIns="0">
            <a:spAutoFit/>
          </a:bodyPr>
          <a:lstStyle/>
          <a:p>
            <a:pPr algn="ctr">
              <a:lnSpc>
                <a:spcPts val="3481"/>
              </a:lnSpc>
              <a:spcBef>
                <a:spcPct val="0"/>
              </a:spcBef>
            </a:pPr>
            <a:r>
              <a:rPr lang="en-US" b="true" sz="2321" spc="53">
                <a:solidFill>
                  <a:srgbClr val="000000"/>
                </a:solidFill>
                <a:latin typeface="Garet Bold"/>
                <a:ea typeface="Garet Bold"/>
                <a:cs typeface="Garet Bold"/>
                <a:sym typeface="Garet Bold"/>
              </a:rPr>
              <a:t>PREPROCESSING(CLEANING)</a:t>
            </a:r>
          </a:p>
        </p:txBody>
      </p:sp>
      <p:sp>
        <p:nvSpPr>
          <p:cNvPr name="Freeform 29" id="29"/>
          <p:cNvSpPr/>
          <p:nvPr/>
        </p:nvSpPr>
        <p:spPr>
          <a:xfrm flipH="false" flipV="false" rot="0">
            <a:off x="489293" y="8042938"/>
            <a:ext cx="3547237" cy="800904"/>
          </a:xfrm>
          <a:custGeom>
            <a:avLst/>
            <a:gdLst/>
            <a:ahLst/>
            <a:cxnLst/>
            <a:rect r="r" b="b" t="t" l="l"/>
            <a:pathLst>
              <a:path h="800904" w="3547237">
                <a:moveTo>
                  <a:pt x="0" y="0"/>
                </a:moveTo>
                <a:lnTo>
                  <a:pt x="3547237" y="0"/>
                </a:lnTo>
                <a:lnTo>
                  <a:pt x="3547237" y="800904"/>
                </a:lnTo>
                <a:lnTo>
                  <a:pt x="0" y="8009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0" id="30"/>
          <p:cNvSpPr/>
          <p:nvPr/>
        </p:nvSpPr>
        <p:spPr>
          <a:xfrm flipH="false" flipV="false" rot="0">
            <a:off x="499006" y="9534285"/>
            <a:ext cx="3547237" cy="800904"/>
          </a:xfrm>
          <a:custGeom>
            <a:avLst/>
            <a:gdLst/>
            <a:ahLst/>
            <a:cxnLst/>
            <a:rect r="r" b="b" t="t" l="l"/>
            <a:pathLst>
              <a:path h="800904" w="3547237">
                <a:moveTo>
                  <a:pt x="0" y="0"/>
                </a:moveTo>
                <a:lnTo>
                  <a:pt x="3547236" y="0"/>
                </a:lnTo>
                <a:lnTo>
                  <a:pt x="3547236" y="800904"/>
                </a:lnTo>
                <a:lnTo>
                  <a:pt x="0" y="8009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false" flipV="false" rot="0">
            <a:off x="3959252" y="8384157"/>
            <a:ext cx="3547237" cy="800904"/>
          </a:xfrm>
          <a:custGeom>
            <a:avLst/>
            <a:gdLst/>
            <a:ahLst/>
            <a:cxnLst/>
            <a:rect r="r" b="b" t="t" l="l"/>
            <a:pathLst>
              <a:path h="800904" w="3547237">
                <a:moveTo>
                  <a:pt x="0" y="0"/>
                </a:moveTo>
                <a:lnTo>
                  <a:pt x="3547237" y="0"/>
                </a:lnTo>
                <a:lnTo>
                  <a:pt x="3547237" y="800905"/>
                </a:lnTo>
                <a:lnTo>
                  <a:pt x="0" y="80090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2" id="32"/>
          <p:cNvSpPr txBox="true"/>
          <p:nvPr/>
        </p:nvSpPr>
        <p:spPr>
          <a:xfrm rot="0">
            <a:off x="4173176" y="8492180"/>
            <a:ext cx="3420927" cy="400431"/>
          </a:xfrm>
          <a:prstGeom prst="rect">
            <a:avLst/>
          </a:prstGeom>
        </p:spPr>
        <p:txBody>
          <a:bodyPr anchor="t" rtlCol="false" tIns="0" lIns="0" bIns="0" rIns="0">
            <a:spAutoFit/>
          </a:bodyPr>
          <a:lstStyle/>
          <a:p>
            <a:pPr algn="ctr">
              <a:lnSpc>
                <a:spcPts val="3360"/>
              </a:lnSpc>
              <a:spcBef>
                <a:spcPct val="0"/>
              </a:spcBef>
            </a:pPr>
            <a:r>
              <a:rPr lang="en-US" sz="2240" spc="51">
                <a:solidFill>
                  <a:srgbClr val="EE0000"/>
                </a:solidFill>
                <a:latin typeface="League Spartan"/>
                <a:ea typeface="League Spartan"/>
                <a:cs typeface="League Spartan"/>
                <a:sym typeface="League Spartan"/>
              </a:rPr>
              <a:t>CHECK SIMILAR</a:t>
            </a:r>
          </a:p>
        </p:txBody>
      </p:sp>
      <p:sp>
        <p:nvSpPr>
          <p:cNvPr name="Freeform 33" id="33"/>
          <p:cNvSpPr/>
          <p:nvPr/>
        </p:nvSpPr>
        <p:spPr>
          <a:xfrm flipH="false" flipV="false" rot="0">
            <a:off x="3959252" y="9218239"/>
            <a:ext cx="3547237" cy="800904"/>
          </a:xfrm>
          <a:custGeom>
            <a:avLst/>
            <a:gdLst/>
            <a:ahLst/>
            <a:cxnLst/>
            <a:rect r="r" b="b" t="t" l="l"/>
            <a:pathLst>
              <a:path h="800904" w="3547237">
                <a:moveTo>
                  <a:pt x="0" y="0"/>
                </a:moveTo>
                <a:lnTo>
                  <a:pt x="3547237" y="0"/>
                </a:lnTo>
                <a:lnTo>
                  <a:pt x="3547237" y="800904"/>
                </a:lnTo>
                <a:lnTo>
                  <a:pt x="0" y="8009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4" id="34"/>
          <p:cNvSpPr txBox="true"/>
          <p:nvPr/>
        </p:nvSpPr>
        <p:spPr>
          <a:xfrm rot="0">
            <a:off x="4387099" y="9326725"/>
            <a:ext cx="2993080" cy="400502"/>
          </a:xfrm>
          <a:prstGeom prst="rect">
            <a:avLst/>
          </a:prstGeom>
        </p:spPr>
        <p:txBody>
          <a:bodyPr anchor="t" rtlCol="false" tIns="0" lIns="0" bIns="0" rIns="0">
            <a:spAutoFit/>
          </a:bodyPr>
          <a:lstStyle/>
          <a:p>
            <a:pPr algn="ctr">
              <a:lnSpc>
                <a:spcPts val="3357"/>
              </a:lnSpc>
              <a:spcBef>
                <a:spcPct val="0"/>
              </a:spcBef>
            </a:pPr>
            <a:r>
              <a:rPr lang="en-US" sz="2238" spc="51">
                <a:solidFill>
                  <a:srgbClr val="EE0000"/>
                </a:solidFill>
                <a:latin typeface="League Spartan"/>
                <a:ea typeface="League Spartan"/>
                <a:cs typeface="League Spartan"/>
                <a:sym typeface="League Spartan"/>
              </a:rPr>
              <a:t>CHECK IMBALANCE</a:t>
            </a:r>
          </a:p>
        </p:txBody>
      </p:sp>
      <p:sp>
        <p:nvSpPr>
          <p:cNvPr name="Freeform 35" id="35"/>
          <p:cNvSpPr/>
          <p:nvPr/>
        </p:nvSpPr>
        <p:spPr>
          <a:xfrm flipH="false" flipV="false" rot="0">
            <a:off x="499006" y="8779330"/>
            <a:ext cx="3547237" cy="800904"/>
          </a:xfrm>
          <a:custGeom>
            <a:avLst/>
            <a:gdLst/>
            <a:ahLst/>
            <a:cxnLst/>
            <a:rect r="r" b="b" t="t" l="l"/>
            <a:pathLst>
              <a:path h="800904" w="3547237">
                <a:moveTo>
                  <a:pt x="0" y="0"/>
                </a:moveTo>
                <a:lnTo>
                  <a:pt x="3547236" y="0"/>
                </a:lnTo>
                <a:lnTo>
                  <a:pt x="3547236" y="800904"/>
                </a:lnTo>
                <a:lnTo>
                  <a:pt x="0" y="8009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6" id="36"/>
          <p:cNvSpPr txBox="true"/>
          <p:nvPr/>
        </p:nvSpPr>
        <p:spPr>
          <a:xfrm rot="0">
            <a:off x="913315" y="8931409"/>
            <a:ext cx="3045937" cy="400431"/>
          </a:xfrm>
          <a:prstGeom prst="rect">
            <a:avLst/>
          </a:prstGeom>
        </p:spPr>
        <p:txBody>
          <a:bodyPr anchor="t" rtlCol="false" tIns="0" lIns="0" bIns="0" rIns="0">
            <a:spAutoFit/>
          </a:bodyPr>
          <a:lstStyle/>
          <a:p>
            <a:pPr algn="ctr">
              <a:lnSpc>
                <a:spcPts val="3360"/>
              </a:lnSpc>
              <a:spcBef>
                <a:spcPct val="0"/>
              </a:spcBef>
            </a:pPr>
            <a:r>
              <a:rPr lang="en-US" sz="2240" spc="51">
                <a:solidFill>
                  <a:srgbClr val="EE0000"/>
                </a:solidFill>
                <a:latin typeface="League Spartan"/>
                <a:ea typeface="League Spartan"/>
                <a:cs typeface="League Spartan"/>
                <a:sym typeface="League Spartan"/>
              </a:rPr>
              <a:t>CHECK DUPLICATE</a:t>
            </a:r>
          </a:p>
        </p:txBody>
      </p:sp>
      <p:sp>
        <p:nvSpPr>
          <p:cNvPr name="TextBox 37" id="37"/>
          <p:cNvSpPr txBox="true"/>
          <p:nvPr/>
        </p:nvSpPr>
        <p:spPr>
          <a:xfrm rot="0">
            <a:off x="732355" y="8165605"/>
            <a:ext cx="3420927" cy="400431"/>
          </a:xfrm>
          <a:prstGeom prst="rect">
            <a:avLst/>
          </a:prstGeom>
        </p:spPr>
        <p:txBody>
          <a:bodyPr anchor="t" rtlCol="false" tIns="0" lIns="0" bIns="0" rIns="0">
            <a:spAutoFit/>
          </a:bodyPr>
          <a:lstStyle/>
          <a:p>
            <a:pPr algn="ctr">
              <a:lnSpc>
                <a:spcPts val="3360"/>
              </a:lnSpc>
              <a:spcBef>
                <a:spcPct val="0"/>
              </a:spcBef>
            </a:pPr>
            <a:r>
              <a:rPr lang="en-US" sz="2240" spc="51">
                <a:solidFill>
                  <a:srgbClr val="EE0000"/>
                </a:solidFill>
                <a:latin typeface="League Spartan"/>
                <a:ea typeface="League Spartan"/>
                <a:cs typeface="League Spartan"/>
                <a:sym typeface="League Spartan"/>
              </a:rPr>
              <a:t>CHECK NULL</a:t>
            </a:r>
          </a:p>
        </p:txBody>
      </p:sp>
      <p:sp>
        <p:nvSpPr>
          <p:cNvPr name="TextBox 38" id="38"/>
          <p:cNvSpPr txBox="true"/>
          <p:nvPr/>
        </p:nvSpPr>
        <p:spPr>
          <a:xfrm rot="0">
            <a:off x="966172" y="9633882"/>
            <a:ext cx="2993080" cy="400431"/>
          </a:xfrm>
          <a:prstGeom prst="rect">
            <a:avLst/>
          </a:prstGeom>
        </p:spPr>
        <p:txBody>
          <a:bodyPr anchor="t" rtlCol="false" tIns="0" lIns="0" bIns="0" rIns="0">
            <a:spAutoFit/>
          </a:bodyPr>
          <a:lstStyle/>
          <a:p>
            <a:pPr algn="ctr">
              <a:lnSpc>
                <a:spcPts val="3360"/>
              </a:lnSpc>
              <a:spcBef>
                <a:spcPct val="0"/>
              </a:spcBef>
            </a:pPr>
            <a:r>
              <a:rPr lang="en-US" sz="2240" spc="51">
                <a:solidFill>
                  <a:srgbClr val="EE0000"/>
                </a:solidFill>
                <a:latin typeface="League Spartan"/>
                <a:ea typeface="League Spartan"/>
                <a:cs typeface="League Spartan"/>
                <a:sym typeface="League Spartan"/>
              </a:rPr>
              <a:t>CHECK OUTLIER</a:t>
            </a:r>
          </a:p>
        </p:txBody>
      </p:sp>
      <p:sp>
        <p:nvSpPr>
          <p:cNvPr name="Freeform 39" id="39"/>
          <p:cNvSpPr/>
          <p:nvPr/>
        </p:nvSpPr>
        <p:spPr>
          <a:xfrm flipH="false" flipV="false" rot="0">
            <a:off x="9072946" y="6615004"/>
            <a:ext cx="5731658" cy="864959"/>
          </a:xfrm>
          <a:custGeom>
            <a:avLst/>
            <a:gdLst/>
            <a:ahLst/>
            <a:cxnLst/>
            <a:rect r="r" b="b" t="t" l="l"/>
            <a:pathLst>
              <a:path h="864959" w="5731658">
                <a:moveTo>
                  <a:pt x="0" y="0"/>
                </a:moveTo>
                <a:lnTo>
                  <a:pt x="5731658" y="0"/>
                </a:lnTo>
                <a:lnTo>
                  <a:pt x="5731658" y="864960"/>
                </a:lnTo>
                <a:lnTo>
                  <a:pt x="0" y="8649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40" id="40"/>
          <p:cNvSpPr txBox="true"/>
          <p:nvPr/>
        </p:nvSpPr>
        <p:spPr>
          <a:xfrm rot="0">
            <a:off x="9804944" y="6804035"/>
            <a:ext cx="4605655" cy="420224"/>
          </a:xfrm>
          <a:prstGeom prst="rect">
            <a:avLst/>
          </a:prstGeom>
        </p:spPr>
        <p:txBody>
          <a:bodyPr anchor="t" rtlCol="false" tIns="0" lIns="0" bIns="0" rIns="0">
            <a:spAutoFit/>
          </a:bodyPr>
          <a:lstStyle/>
          <a:p>
            <a:pPr algn="ctr">
              <a:lnSpc>
                <a:spcPts val="3481"/>
              </a:lnSpc>
              <a:spcBef>
                <a:spcPct val="0"/>
              </a:spcBef>
            </a:pPr>
            <a:r>
              <a:rPr lang="en-US" b="true" sz="2321" spc="53">
                <a:solidFill>
                  <a:srgbClr val="000000"/>
                </a:solidFill>
                <a:latin typeface="Garet Bold"/>
                <a:ea typeface="Garet Bold"/>
                <a:cs typeface="Garet Bold"/>
                <a:sym typeface="Garet Bold"/>
              </a:rPr>
              <a:t>5 DIFFERENT MODELS</a:t>
            </a:r>
          </a:p>
        </p:txBody>
      </p:sp>
      <p:grpSp>
        <p:nvGrpSpPr>
          <p:cNvPr name="Group 41" id="41"/>
          <p:cNvGrpSpPr/>
          <p:nvPr/>
        </p:nvGrpSpPr>
        <p:grpSpPr>
          <a:xfrm rot="0">
            <a:off x="8712681" y="7454167"/>
            <a:ext cx="3957044" cy="986142"/>
            <a:chOff x="0" y="0"/>
            <a:chExt cx="5276059" cy="1314856"/>
          </a:xfrm>
        </p:grpSpPr>
        <p:sp>
          <p:nvSpPr>
            <p:cNvPr name="Freeform 42" id="42"/>
            <p:cNvSpPr/>
            <p:nvPr/>
          </p:nvSpPr>
          <p:spPr>
            <a:xfrm flipH="false" flipV="false" rot="0">
              <a:off x="36696" y="0"/>
              <a:ext cx="5202666" cy="1314856"/>
            </a:xfrm>
            <a:custGeom>
              <a:avLst/>
              <a:gdLst/>
              <a:ahLst/>
              <a:cxnLst/>
              <a:rect r="r" b="b" t="t" l="l"/>
              <a:pathLst>
                <a:path h="1314856" w="5202666">
                  <a:moveTo>
                    <a:pt x="0" y="0"/>
                  </a:moveTo>
                  <a:lnTo>
                    <a:pt x="5202666" y="0"/>
                  </a:lnTo>
                  <a:lnTo>
                    <a:pt x="5202666" y="1314856"/>
                  </a:lnTo>
                  <a:lnTo>
                    <a:pt x="0" y="131485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3" id="43"/>
            <p:cNvSpPr txBox="true"/>
            <p:nvPr/>
          </p:nvSpPr>
          <p:spPr>
            <a:xfrm rot="0">
              <a:off x="0" y="304629"/>
              <a:ext cx="5276059" cy="740685"/>
            </a:xfrm>
            <a:prstGeom prst="rect">
              <a:avLst/>
            </a:prstGeom>
          </p:spPr>
          <p:txBody>
            <a:bodyPr anchor="t" rtlCol="false" tIns="0" lIns="0" bIns="0" rIns="0">
              <a:spAutoFit/>
            </a:bodyPr>
            <a:lstStyle/>
            <a:p>
              <a:pPr algn="ctr">
                <a:lnSpc>
                  <a:spcPts val="4764"/>
                </a:lnSpc>
                <a:spcBef>
                  <a:spcPct val="0"/>
                </a:spcBef>
              </a:pPr>
              <a:r>
                <a:rPr lang="en-US" b="true" sz="3176" spc="73">
                  <a:solidFill>
                    <a:srgbClr val="FFDE59"/>
                  </a:solidFill>
                  <a:latin typeface="Canva Sans Bold"/>
                  <a:ea typeface="Canva Sans Bold"/>
                  <a:cs typeface="Canva Sans Bold"/>
                  <a:sym typeface="Canva Sans Bold"/>
                </a:rPr>
                <a:t>DECISION TREE</a:t>
              </a:r>
            </a:p>
          </p:txBody>
        </p:sp>
      </p:grpSp>
      <p:grpSp>
        <p:nvGrpSpPr>
          <p:cNvPr name="Group 44" id="44"/>
          <p:cNvGrpSpPr/>
          <p:nvPr/>
        </p:nvGrpSpPr>
        <p:grpSpPr>
          <a:xfrm rot="0">
            <a:off x="12942404" y="7391380"/>
            <a:ext cx="4208986" cy="1048929"/>
            <a:chOff x="0" y="0"/>
            <a:chExt cx="5611981" cy="1398572"/>
          </a:xfrm>
        </p:grpSpPr>
        <p:sp>
          <p:nvSpPr>
            <p:cNvPr name="Freeform 45" id="45"/>
            <p:cNvSpPr/>
            <p:nvPr/>
          </p:nvSpPr>
          <p:spPr>
            <a:xfrm flipH="false" flipV="false" rot="0">
              <a:off x="39033" y="0"/>
              <a:ext cx="5533916" cy="1398572"/>
            </a:xfrm>
            <a:custGeom>
              <a:avLst/>
              <a:gdLst/>
              <a:ahLst/>
              <a:cxnLst/>
              <a:rect r="r" b="b" t="t" l="l"/>
              <a:pathLst>
                <a:path h="1398572" w="5533916">
                  <a:moveTo>
                    <a:pt x="0" y="0"/>
                  </a:moveTo>
                  <a:lnTo>
                    <a:pt x="5533916" y="0"/>
                  </a:lnTo>
                  <a:lnTo>
                    <a:pt x="5533916" y="1398572"/>
                  </a:lnTo>
                  <a:lnTo>
                    <a:pt x="0" y="13985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6" id="46"/>
            <p:cNvSpPr txBox="true"/>
            <p:nvPr/>
          </p:nvSpPr>
          <p:spPr>
            <a:xfrm rot="0">
              <a:off x="0" y="330089"/>
              <a:ext cx="5611981" cy="781779"/>
            </a:xfrm>
            <a:prstGeom prst="rect">
              <a:avLst/>
            </a:prstGeom>
          </p:spPr>
          <p:txBody>
            <a:bodyPr anchor="t" rtlCol="false" tIns="0" lIns="0" bIns="0" rIns="0">
              <a:spAutoFit/>
            </a:bodyPr>
            <a:lstStyle/>
            <a:p>
              <a:pPr algn="ctr">
                <a:lnSpc>
                  <a:spcPts val="5067"/>
                </a:lnSpc>
                <a:spcBef>
                  <a:spcPct val="0"/>
                </a:spcBef>
              </a:pPr>
              <a:r>
                <a:rPr lang="en-US" b="true" sz="3378" spc="77">
                  <a:solidFill>
                    <a:srgbClr val="FFDE59"/>
                  </a:solidFill>
                  <a:latin typeface="Canva Sans Bold"/>
                  <a:ea typeface="Canva Sans Bold"/>
                  <a:cs typeface="Canva Sans Bold"/>
                  <a:sym typeface="Canva Sans Bold"/>
                </a:rPr>
                <a:t>RANDOM FOREST</a:t>
              </a:r>
            </a:p>
          </p:txBody>
        </p:sp>
      </p:grpSp>
      <p:grpSp>
        <p:nvGrpSpPr>
          <p:cNvPr name="Group 47" id="47"/>
          <p:cNvGrpSpPr/>
          <p:nvPr/>
        </p:nvGrpSpPr>
        <p:grpSpPr>
          <a:xfrm rot="0">
            <a:off x="8781803" y="8358049"/>
            <a:ext cx="4160601" cy="1051497"/>
            <a:chOff x="0" y="0"/>
            <a:chExt cx="5547468" cy="1401996"/>
          </a:xfrm>
        </p:grpSpPr>
        <p:sp>
          <p:nvSpPr>
            <p:cNvPr name="Freeform 48" id="48"/>
            <p:cNvSpPr/>
            <p:nvPr/>
          </p:nvSpPr>
          <p:spPr>
            <a:xfrm flipH="false" flipV="false" rot="0">
              <a:off x="0" y="0"/>
              <a:ext cx="5547468" cy="1401996"/>
            </a:xfrm>
            <a:custGeom>
              <a:avLst/>
              <a:gdLst/>
              <a:ahLst/>
              <a:cxnLst/>
              <a:rect r="r" b="b" t="t" l="l"/>
              <a:pathLst>
                <a:path h="1401996" w="5547468">
                  <a:moveTo>
                    <a:pt x="0" y="0"/>
                  </a:moveTo>
                  <a:lnTo>
                    <a:pt x="5547468" y="0"/>
                  </a:lnTo>
                  <a:lnTo>
                    <a:pt x="5547468" y="1401996"/>
                  </a:lnTo>
                  <a:lnTo>
                    <a:pt x="0" y="140199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9" id="49"/>
            <p:cNvSpPr txBox="true"/>
            <p:nvPr/>
          </p:nvSpPr>
          <p:spPr>
            <a:xfrm rot="0">
              <a:off x="363688" y="288843"/>
              <a:ext cx="4820091" cy="1002076"/>
            </a:xfrm>
            <a:prstGeom prst="rect">
              <a:avLst/>
            </a:prstGeom>
          </p:spPr>
          <p:txBody>
            <a:bodyPr anchor="t" rtlCol="false" tIns="0" lIns="0" bIns="0" rIns="0">
              <a:spAutoFit/>
            </a:bodyPr>
            <a:lstStyle/>
            <a:p>
              <a:pPr algn="ctr">
                <a:lnSpc>
                  <a:spcPts val="2843"/>
                </a:lnSpc>
              </a:pPr>
              <a:r>
                <a:rPr lang="en-US" sz="2901" b="true">
                  <a:solidFill>
                    <a:srgbClr val="FFDE59"/>
                  </a:solidFill>
                  <a:latin typeface="Canva Sans Bold"/>
                  <a:ea typeface="Canva Sans Bold"/>
                  <a:cs typeface="Canva Sans Bold"/>
                  <a:sym typeface="Canva Sans Bold"/>
                </a:rPr>
                <a:t>LINEAR REGRESSION</a:t>
              </a:r>
            </a:p>
          </p:txBody>
        </p:sp>
      </p:grpSp>
      <p:sp>
        <p:nvSpPr>
          <p:cNvPr name="Freeform 50" id="50"/>
          <p:cNvSpPr/>
          <p:nvPr/>
        </p:nvSpPr>
        <p:spPr>
          <a:xfrm flipH="false" flipV="false" rot="0">
            <a:off x="13114403" y="8396313"/>
            <a:ext cx="3857793" cy="974970"/>
          </a:xfrm>
          <a:custGeom>
            <a:avLst/>
            <a:gdLst/>
            <a:ahLst/>
            <a:cxnLst/>
            <a:rect r="r" b="b" t="t" l="l"/>
            <a:pathLst>
              <a:path h="974970" w="3857793">
                <a:moveTo>
                  <a:pt x="0" y="0"/>
                </a:moveTo>
                <a:lnTo>
                  <a:pt x="3857794" y="0"/>
                </a:lnTo>
                <a:lnTo>
                  <a:pt x="3857794" y="974970"/>
                </a:lnTo>
                <a:lnTo>
                  <a:pt x="0" y="97497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51" id="51"/>
          <p:cNvSpPr txBox="true"/>
          <p:nvPr/>
        </p:nvSpPr>
        <p:spPr>
          <a:xfrm rot="0">
            <a:off x="14369138" y="8588380"/>
            <a:ext cx="1257199" cy="573842"/>
          </a:xfrm>
          <a:prstGeom prst="rect">
            <a:avLst/>
          </a:prstGeom>
        </p:spPr>
        <p:txBody>
          <a:bodyPr anchor="t" rtlCol="false" tIns="0" lIns="0" bIns="0" rIns="0">
            <a:spAutoFit/>
          </a:bodyPr>
          <a:lstStyle/>
          <a:p>
            <a:pPr algn="ctr">
              <a:lnSpc>
                <a:spcPts val="4710"/>
              </a:lnSpc>
              <a:spcBef>
                <a:spcPct val="0"/>
              </a:spcBef>
            </a:pPr>
            <a:r>
              <a:rPr lang="en-US" b="true" sz="3140" spc="72">
                <a:solidFill>
                  <a:srgbClr val="FFDE59"/>
                </a:solidFill>
                <a:latin typeface="Canva Sans Bold"/>
                <a:ea typeface="Canva Sans Bold"/>
                <a:cs typeface="Canva Sans Bold"/>
                <a:sym typeface="Canva Sans Bold"/>
              </a:rPr>
              <a:t>KNN</a:t>
            </a:r>
          </a:p>
        </p:txBody>
      </p:sp>
      <p:grpSp>
        <p:nvGrpSpPr>
          <p:cNvPr name="Group 52" id="52"/>
          <p:cNvGrpSpPr/>
          <p:nvPr/>
        </p:nvGrpSpPr>
        <p:grpSpPr>
          <a:xfrm rot="0">
            <a:off x="11204702" y="9333672"/>
            <a:ext cx="3325391" cy="840417"/>
            <a:chOff x="0" y="0"/>
            <a:chExt cx="4433855" cy="1120556"/>
          </a:xfrm>
        </p:grpSpPr>
        <p:sp>
          <p:nvSpPr>
            <p:cNvPr name="Freeform 53" id="53"/>
            <p:cNvSpPr/>
            <p:nvPr/>
          </p:nvSpPr>
          <p:spPr>
            <a:xfrm flipH="false" flipV="false" rot="0">
              <a:off x="0" y="0"/>
              <a:ext cx="4433855" cy="1120556"/>
            </a:xfrm>
            <a:custGeom>
              <a:avLst/>
              <a:gdLst/>
              <a:ahLst/>
              <a:cxnLst/>
              <a:rect r="r" b="b" t="t" l="l"/>
              <a:pathLst>
                <a:path h="1120556" w="4433855">
                  <a:moveTo>
                    <a:pt x="0" y="0"/>
                  </a:moveTo>
                  <a:lnTo>
                    <a:pt x="4433855" y="0"/>
                  </a:lnTo>
                  <a:lnTo>
                    <a:pt x="4433855" y="1120556"/>
                  </a:lnTo>
                  <a:lnTo>
                    <a:pt x="0" y="112055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54" id="54"/>
            <p:cNvSpPr txBox="true"/>
            <p:nvPr/>
          </p:nvSpPr>
          <p:spPr>
            <a:xfrm rot="0">
              <a:off x="0" y="346462"/>
              <a:ext cx="4283185" cy="475258"/>
            </a:xfrm>
            <a:prstGeom prst="rect">
              <a:avLst/>
            </a:prstGeom>
          </p:spPr>
          <p:txBody>
            <a:bodyPr anchor="t" rtlCol="false" tIns="0" lIns="0" bIns="0" rIns="0">
              <a:spAutoFit/>
            </a:bodyPr>
            <a:lstStyle/>
            <a:p>
              <a:pPr algn="ctr">
                <a:lnSpc>
                  <a:spcPts val="2527"/>
                </a:lnSpc>
              </a:pPr>
              <a:r>
                <a:rPr lang="en-US" sz="2578" b="true">
                  <a:solidFill>
                    <a:srgbClr val="FFDE59"/>
                  </a:solidFill>
                  <a:latin typeface="Canva Sans Bold"/>
                  <a:ea typeface="Canva Sans Bold"/>
                  <a:cs typeface="Canva Sans Bold"/>
                  <a:sym typeface="Canva Sans Bold"/>
                </a:rPr>
                <a:t>SVM</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406822" cy="10499726"/>
          </a:xfrm>
          <a:custGeom>
            <a:avLst/>
            <a:gdLst/>
            <a:ahLst/>
            <a:cxnLst/>
            <a:rect r="r" b="b" t="t" l="l"/>
            <a:pathLst>
              <a:path h="10499726" w="19406822">
                <a:moveTo>
                  <a:pt x="0" y="0"/>
                </a:moveTo>
                <a:lnTo>
                  <a:pt x="19406822" y="0"/>
                </a:lnTo>
                <a:lnTo>
                  <a:pt x="19406822" y="10499726"/>
                </a:lnTo>
                <a:lnTo>
                  <a:pt x="0" y="10499726"/>
                </a:lnTo>
                <a:lnTo>
                  <a:pt x="0" y="0"/>
                </a:lnTo>
                <a:close/>
              </a:path>
            </a:pathLst>
          </a:custGeom>
          <a:blipFill>
            <a:blip r:embed="rId2"/>
            <a:stretch>
              <a:fillRect l="0" t="-20348" r="0" b="-16657"/>
            </a:stretch>
          </a:blipFill>
        </p:spPr>
      </p:sp>
      <p:sp>
        <p:nvSpPr>
          <p:cNvPr name="Freeform 3" id="3"/>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5"/>
            <a:stretch>
              <a:fillRect l="0" t="0" r="0" b="0"/>
            </a:stretch>
          </a:blipFill>
        </p:spPr>
      </p:sp>
      <p:sp>
        <p:nvSpPr>
          <p:cNvPr name="Freeform 6" id="6"/>
          <p:cNvSpPr/>
          <p:nvPr/>
        </p:nvSpPr>
        <p:spPr>
          <a:xfrm flipH="false" flipV="false" rot="0">
            <a:off x="11722433" y="-267905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4383357" y="-1998856"/>
            <a:ext cx="12453642" cy="8229600"/>
          </a:xfrm>
          <a:custGeom>
            <a:avLst/>
            <a:gdLst/>
            <a:ahLst/>
            <a:cxnLst/>
            <a:rect r="r" b="b" t="t" l="l"/>
            <a:pathLst>
              <a:path h="8229600" w="12453642">
                <a:moveTo>
                  <a:pt x="0" y="0"/>
                </a:moveTo>
                <a:lnTo>
                  <a:pt x="12453643" y="0"/>
                </a:lnTo>
                <a:lnTo>
                  <a:pt x="12453643" y="8229600"/>
                </a:lnTo>
                <a:lnTo>
                  <a:pt x="0" y="8229600"/>
                </a:lnTo>
                <a:lnTo>
                  <a:pt x="0" y="0"/>
                </a:lnTo>
                <a:close/>
              </a:path>
            </a:pathLst>
          </a:custGeom>
          <a:blipFill>
            <a:blip r:embed="rId7"/>
            <a:stretch>
              <a:fillRect l="0" t="0" r="0" b="0"/>
            </a:stretch>
          </a:blipFill>
        </p:spPr>
      </p:sp>
      <p:grpSp>
        <p:nvGrpSpPr>
          <p:cNvPr name="Group 8" id="8"/>
          <p:cNvGrpSpPr/>
          <p:nvPr/>
        </p:nvGrpSpPr>
        <p:grpSpPr>
          <a:xfrm rot="0">
            <a:off x="2075798" y="3368557"/>
            <a:ext cx="14136404" cy="4363970"/>
            <a:chOff x="0" y="0"/>
            <a:chExt cx="18848538" cy="5818627"/>
          </a:xfrm>
        </p:grpSpPr>
        <p:grpSp>
          <p:nvGrpSpPr>
            <p:cNvPr name="Group 9" id="9"/>
            <p:cNvGrpSpPr/>
            <p:nvPr/>
          </p:nvGrpSpPr>
          <p:grpSpPr>
            <a:xfrm rot="0">
              <a:off x="4161413" y="0"/>
              <a:ext cx="10525712" cy="5818627"/>
              <a:chOff x="0" y="0"/>
              <a:chExt cx="1056911" cy="584262"/>
            </a:xfrm>
          </p:grpSpPr>
          <p:sp>
            <p:nvSpPr>
              <p:cNvPr name="Freeform 10" id="10"/>
              <p:cNvSpPr/>
              <p:nvPr/>
            </p:nvSpPr>
            <p:spPr>
              <a:xfrm flipH="false" flipV="false" rot="0">
                <a:off x="0" y="0"/>
                <a:ext cx="1056911" cy="584262"/>
              </a:xfrm>
              <a:custGeom>
                <a:avLst/>
                <a:gdLst/>
                <a:ahLst/>
                <a:cxnLst/>
                <a:rect r="r" b="b" t="t" l="l"/>
                <a:pathLst>
                  <a:path h="584262" w="1056911">
                    <a:moveTo>
                      <a:pt x="0" y="50800"/>
                    </a:moveTo>
                    <a:lnTo>
                      <a:pt x="528455" y="0"/>
                    </a:lnTo>
                    <a:lnTo>
                      <a:pt x="1056911" y="50800"/>
                    </a:lnTo>
                    <a:lnTo>
                      <a:pt x="1056911" y="533462"/>
                    </a:lnTo>
                    <a:lnTo>
                      <a:pt x="528455" y="584262"/>
                    </a:lnTo>
                    <a:lnTo>
                      <a:pt x="0" y="533462"/>
                    </a:lnTo>
                    <a:lnTo>
                      <a:pt x="0" y="50800"/>
                    </a:lnTo>
                    <a:close/>
                  </a:path>
                </a:pathLst>
              </a:custGeom>
              <a:solidFill>
                <a:srgbClr val="9E7713">
                  <a:alpha val="27843"/>
                </a:srgbClr>
              </a:solidFill>
            </p:spPr>
          </p:sp>
          <p:sp>
            <p:nvSpPr>
              <p:cNvPr name="TextBox 11" id="11"/>
              <p:cNvSpPr txBox="true"/>
              <p:nvPr/>
            </p:nvSpPr>
            <p:spPr>
              <a:xfrm>
                <a:off x="0" y="-22225"/>
                <a:ext cx="1056911" cy="581087"/>
              </a:xfrm>
              <a:prstGeom prst="rect">
                <a:avLst/>
              </a:prstGeom>
            </p:spPr>
            <p:txBody>
              <a:bodyPr anchor="ctr" rtlCol="false" tIns="50800" lIns="50800" bIns="50800" rIns="50800"/>
              <a:lstStyle/>
              <a:p>
                <a:pPr algn="ctr">
                  <a:lnSpc>
                    <a:spcPts val="2700"/>
                  </a:lnSpc>
                </a:pPr>
              </a:p>
            </p:txBody>
          </p:sp>
        </p:grpSp>
        <p:sp>
          <p:nvSpPr>
            <p:cNvPr name="TextBox 12" id="12"/>
            <p:cNvSpPr txBox="true"/>
            <p:nvPr/>
          </p:nvSpPr>
          <p:spPr>
            <a:xfrm rot="0">
              <a:off x="3497214" y="1902459"/>
              <a:ext cx="11854110" cy="3182631"/>
            </a:xfrm>
            <a:prstGeom prst="rect">
              <a:avLst/>
            </a:prstGeom>
          </p:spPr>
          <p:txBody>
            <a:bodyPr anchor="t" rtlCol="false" tIns="0" lIns="0" bIns="0" rIns="0">
              <a:spAutoFit/>
            </a:bodyPr>
            <a:lstStyle/>
            <a:p>
              <a:pPr algn="ctr">
                <a:lnSpc>
                  <a:spcPts val="4837"/>
                </a:lnSpc>
              </a:pPr>
              <a:r>
                <a:rPr lang="en-US" sz="3224" spc="74">
                  <a:solidFill>
                    <a:srgbClr val="FFFFFF"/>
                  </a:solidFill>
                  <a:latin typeface="Brice SemiExpanded"/>
                  <a:ea typeface="Brice SemiExpanded"/>
                  <a:cs typeface="Brice SemiExpanded"/>
                  <a:sym typeface="Brice SemiExpanded"/>
                </a:rPr>
                <a:t> PROBLEM STATEMENT</a:t>
              </a:r>
            </a:p>
            <a:p>
              <a:pPr algn="ctr">
                <a:lnSpc>
                  <a:spcPts val="4837"/>
                </a:lnSpc>
              </a:pPr>
              <a:r>
                <a:rPr lang="en-US" sz="3224" spc="74">
                  <a:solidFill>
                    <a:srgbClr val="FFFFFF"/>
                  </a:solidFill>
                  <a:latin typeface="Brice SemiExpanded"/>
                  <a:ea typeface="Brice SemiExpanded"/>
                  <a:cs typeface="Brice SemiExpanded"/>
                  <a:sym typeface="Brice SemiExpanded"/>
                </a:rPr>
                <a:t> PREPROCESSING </a:t>
              </a:r>
            </a:p>
            <a:p>
              <a:pPr algn="ctr">
                <a:lnSpc>
                  <a:spcPts val="4837"/>
                </a:lnSpc>
              </a:pPr>
              <a:r>
                <a:rPr lang="en-US" sz="3224" spc="74">
                  <a:solidFill>
                    <a:srgbClr val="FFFFFF"/>
                  </a:solidFill>
                  <a:latin typeface="Brice SemiExpanded"/>
                  <a:ea typeface="Brice SemiExpanded"/>
                  <a:cs typeface="Brice SemiExpanded"/>
                  <a:sym typeface="Brice SemiExpanded"/>
                </a:rPr>
                <a:t> MODELS</a:t>
              </a:r>
            </a:p>
            <a:p>
              <a:pPr algn="ctr">
                <a:lnSpc>
                  <a:spcPts val="4837"/>
                </a:lnSpc>
              </a:pPr>
              <a:r>
                <a:rPr lang="en-US" sz="3224" spc="74">
                  <a:solidFill>
                    <a:srgbClr val="FFFFFF"/>
                  </a:solidFill>
                  <a:latin typeface="Brice SemiExpanded"/>
                  <a:ea typeface="Brice SemiExpanded"/>
                  <a:cs typeface="Brice SemiExpanded"/>
                  <a:sym typeface="Brice SemiExpanded"/>
                </a:rPr>
                <a:t> CONCLUSION</a:t>
              </a:r>
            </a:p>
          </p:txBody>
        </p:sp>
        <p:sp>
          <p:nvSpPr>
            <p:cNvPr name="TextBox 13" id="13"/>
            <p:cNvSpPr txBox="true"/>
            <p:nvPr/>
          </p:nvSpPr>
          <p:spPr>
            <a:xfrm rot="0">
              <a:off x="0" y="895013"/>
              <a:ext cx="18848538" cy="876668"/>
            </a:xfrm>
            <a:prstGeom prst="rect">
              <a:avLst/>
            </a:prstGeom>
          </p:spPr>
          <p:txBody>
            <a:bodyPr anchor="t" rtlCol="false" tIns="0" lIns="0" bIns="0" rIns="0">
              <a:spAutoFit/>
            </a:bodyPr>
            <a:lstStyle/>
            <a:p>
              <a:pPr algn="ctr">
                <a:lnSpc>
                  <a:spcPts val="4279"/>
                </a:lnSpc>
              </a:pPr>
              <a:r>
                <a:rPr lang="en-US" sz="5349" b="true">
                  <a:solidFill>
                    <a:srgbClr val="82FFF7"/>
                  </a:solidFill>
                  <a:latin typeface="TT Autonomous Bold"/>
                  <a:ea typeface="TT Autonomous Bold"/>
                  <a:cs typeface="TT Autonomous Bold"/>
                  <a:sym typeface="TT Autonomous Bold"/>
                </a:rPr>
                <a:t>CONTENTS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197" y="-68307"/>
            <a:ext cx="19201444" cy="11781544"/>
          </a:xfrm>
          <a:custGeom>
            <a:avLst/>
            <a:gdLst/>
            <a:ahLst/>
            <a:cxnLst/>
            <a:rect r="r" b="b" t="t" l="l"/>
            <a:pathLst>
              <a:path h="11781544" w="19201444">
                <a:moveTo>
                  <a:pt x="0" y="0"/>
                </a:moveTo>
                <a:lnTo>
                  <a:pt x="19201444" y="0"/>
                </a:lnTo>
                <a:lnTo>
                  <a:pt x="19201444" y="11781544"/>
                </a:lnTo>
                <a:lnTo>
                  <a:pt x="0" y="11781544"/>
                </a:lnTo>
                <a:lnTo>
                  <a:pt x="0" y="0"/>
                </a:lnTo>
                <a:close/>
              </a:path>
            </a:pathLst>
          </a:custGeom>
          <a:blipFill>
            <a:blip r:embed="rId2"/>
            <a:stretch>
              <a:fillRect l="0" t="-4394" r="0" b="-4394"/>
            </a:stretch>
          </a:blipFill>
        </p:spPr>
      </p:sp>
      <p:sp>
        <p:nvSpPr>
          <p:cNvPr name="Freeform 3" id="3"/>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5"/>
            <a:stretch>
              <a:fillRect l="0" t="0" r="0" b="0"/>
            </a:stretch>
          </a:blipFill>
        </p:spPr>
      </p:sp>
      <p:sp>
        <p:nvSpPr>
          <p:cNvPr name="Freeform 6" id="6"/>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6"/>
            <a:stretch>
              <a:fillRect l="0" t="0" r="0" b="0"/>
            </a:stretch>
          </a:blipFill>
        </p:spPr>
      </p:sp>
      <p:grpSp>
        <p:nvGrpSpPr>
          <p:cNvPr name="Group 7" id="7"/>
          <p:cNvGrpSpPr/>
          <p:nvPr/>
        </p:nvGrpSpPr>
        <p:grpSpPr>
          <a:xfrm rot="0">
            <a:off x="-1046209" y="393178"/>
            <a:ext cx="19334209" cy="759748"/>
            <a:chOff x="0" y="0"/>
            <a:chExt cx="25778946" cy="1012997"/>
          </a:xfrm>
        </p:grpSpPr>
        <p:sp>
          <p:nvSpPr>
            <p:cNvPr name="Freeform 8" id="8"/>
            <p:cNvSpPr/>
            <p:nvPr/>
          </p:nvSpPr>
          <p:spPr>
            <a:xfrm flipH="false" flipV="false" rot="0">
              <a:off x="0" y="210935"/>
              <a:ext cx="9753600" cy="591127"/>
            </a:xfrm>
            <a:custGeom>
              <a:avLst/>
              <a:gdLst/>
              <a:ahLst/>
              <a:cxnLst/>
              <a:rect r="r" b="b" t="t" l="l"/>
              <a:pathLst>
                <a:path h="591127" w="9753600">
                  <a:moveTo>
                    <a:pt x="0" y="0"/>
                  </a:moveTo>
                  <a:lnTo>
                    <a:pt x="9753600" y="0"/>
                  </a:lnTo>
                  <a:lnTo>
                    <a:pt x="9753600" y="591127"/>
                  </a:lnTo>
                  <a:lnTo>
                    <a:pt x="0" y="591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8096771" y="180975"/>
              <a:ext cx="17682175" cy="832022"/>
            </a:xfrm>
            <a:prstGeom prst="rect">
              <a:avLst/>
            </a:prstGeom>
          </p:spPr>
          <p:txBody>
            <a:bodyPr anchor="t" rtlCol="false" tIns="0" lIns="0" bIns="0" rIns="0">
              <a:spAutoFit/>
            </a:bodyPr>
            <a:lstStyle/>
            <a:p>
              <a:pPr algn="ctr">
                <a:lnSpc>
                  <a:spcPts val="4014"/>
                </a:lnSpc>
              </a:pPr>
              <a:r>
                <a:rPr lang="en-US" sz="5018" b="true">
                  <a:solidFill>
                    <a:srgbClr val="000000"/>
                  </a:solidFill>
                  <a:latin typeface="TT Autonomous Bold"/>
                  <a:ea typeface="TT Autonomous Bold"/>
                  <a:cs typeface="TT Autonomous Bold"/>
                  <a:sym typeface="TT Autonomous Bold"/>
                </a:rPr>
                <a:t>PROBLEM STATEMENT</a:t>
              </a:r>
            </a:p>
          </p:txBody>
        </p:sp>
      </p:grpSp>
      <p:grpSp>
        <p:nvGrpSpPr>
          <p:cNvPr name="Group 10" id="10"/>
          <p:cNvGrpSpPr/>
          <p:nvPr/>
        </p:nvGrpSpPr>
        <p:grpSpPr>
          <a:xfrm rot="0">
            <a:off x="166316" y="1842808"/>
            <a:ext cx="17955368" cy="2316244"/>
            <a:chOff x="0" y="0"/>
            <a:chExt cx="4728986" cy="610040"/>
          </a:xfrm>
        </p:grpSpPr>
        <p:sp>
          <p:nvSpPr>
            <p:cNvPr name="Freeform 11" id="11"/>
            <p:cNvSpPr/>
            <p:nvPr/>
          </p:nvSpPr>
          <p:spPr>
            <a:xfrm flipH="false" flipV="false" rot="0">
              <a:off x="0" y="0"/>
              <a:ext cx="4728986" cy="610040"/>
            </a:xfrm>
            <a:custGeom>
              <a:avLst/>
              <a:gdLst/>
              <a:ahLst/>
              <a:cxnLst/>
              <a:rect r="r" b="b" t="t" l="l"/>
              <a:pathLst>
                <a:path h="610040" w="4728986">
                  <a:moveTo>
                    <a:pt x="21990" y="0"/>
                  </a:moveTo>
                  <a:lnTo>
                    <a:pt x="4706996" y="0"/>
                  </a:lnTo>
                  <a:cubicBezTo>
                    <a:pt x="4719141" y="0"/>
                    <a:pt x="4728986" y="9845"/>
                    <a:pt x="4728986" y="21990"/>
                  </a:cubicBezTo>
                  <a:lnTo>
                    <a:pt x="4728986" y="588050"/>
                  </a:lnTo>
                  <a:cubicBezTo>
                    <a:pt x="4728986" y="600194"/>
                    <a:pt x="4719141" y="610040"/>
                    <a:pt x="4706996" y="610040"/>
                  </a:cubicBezTo>
                  <a:lnTo>
                    <a:pt x="21990" y="610040"/>
                  </a:lnTo>
                  <a:cubicBezTo>
                    <a:pt x="9845" y="610040"/>
                    <a:pt x="0" y="600194"/>
                    <a:pt x="0" y="588050"/>
                  </a:cubicBezTo>
                  <a:lnTo>
                    <a:pt x="0" y="21990"/>
                  </a:lnTo>
                  <a:cubicBezTo>
                    <a:pt x="0" y="9845"/>
                    <a:pt x="9845" y="0"/>
                    <a:pt x="21990" y="0"/>
                  </a:cubicBezTo>
                  <a:close/>
                </a:path>
              </a:pathLst>
            </a:custGeom>
            <a:solidFill>
              <a:srgbClr val="763112">
                <a:alpha val="58824"/>
              </a:srgbClr>
            </a:solidFill>
          </p:spPr>
        </p:sp>
        <p:sp>
          <p:nvSpPr>
            <p:cNvPr name="TextBox 12" id="12"/>
            <p:cNvSpPr txBox="true"/>
            <p:nvPr/>
          </p:nvSpPr>
          <p:spPr>
            <a:xfrm>
              <a:off x="0" y="-47625"/>
              <a:ext cx="4728986" cy="657665"/>
            </a:xfrm>
            <a:prstGeom prst="rect">
              <a:avLst/>
            </a:prstGeom>
          </p:spPr>
          <p:txBody>
            <a:bodyPr anchor="ctr" rtlCol="false" tIns="50800" lIns="50800" bIns="50800" rIns="50800"/>
            <a:lstStyle/>
            <a:p>
              <a:pPr algn="ctr">
                <a:lnSpc>
                  <a:spcPts val="2700"/>
                </a:lnSpc>
              </a:pPr>
            </a:p>
          </p:txBody>
        </p:sp>
      </p:grpSp>
      <p:grpSp>
        <p:nvGrpSpPr>
          <p:cNvPr name="Group 13" id="13"/>
          <p:cNvGrpSpPr/>
          <p:nvPr/>
        </p:nvGrpSpPr>
        <p:grpSpPr>
          <a:xfrm rot="0">
            <a:off x="5696049" y="1235005"/>
            <a:ext cx="6127158" cy="1174163"/>
            <a:chOff x="0" y="0"/>
            <a:chExt cx="1613737" cy="309245"/>
          </a:xfrm>
        </p:grpSpPr>
        <p:sp>
          <p:nvSpPr>
            <p:cNvPr name="Freeform 14" id="14"/>
            <p:cNvSpPr/>
            <p:nvPr/>
          </p:nvSpPr>
          <p:spPr>
            <a:xfrm flipH="false" flipV="false" rot="0">
              <a:off x="0" y="0"/>
              <a:ext cx="1613737" cy="309245"/>
            </a:xfrm>
            <a:custGeom>
              <a:avLst/>
              <a:gdLst/>
              <a:ahLst/>
              <a:cxnLst/>
              <a:rect r="r" b="b" t="t" l="l"/>
              <a:pathLst>
                <a:path h="309245" w="1613737">
                  <a:moveTo>
                    <a:pt x="1613737" y="0"/>
                  </a:moveTo>
                  <a:lnTo>
                    <a:pt x="0" y="0"/>
                  </a:lnTo>
                  <a:lnTo>
                    <a:pt x="101600" y="154622"/>
                  </a:lnTo>
                  <a:lnTo>
                    <a:pt x="0" y="309245"/>
                  </a:lnTo>
                  <a:lnTo>
                    <a:pt x="1613737" y="309245"/>
                  </a:lnTo>
                  <a:lnTo>
                    <a:pt x="1512137" y="154622"/>
                  </a:lnTo>
                  <a:lnTo>
                    <a:pt x="1613737" y="0"/>
                  </a:lnTo>
                  <a:close/>
                </a:path>
              </a:pathLst>
            </a:custGeom>
            <a:solidFill>
              <a:srgbClr val="3B281E"/>
            </a:solidFill>
          </p:spPr>
        </p:sp>
        <p:sp>
          <p:nvSpPr>
            <p:cNvPr name="TextBox 15" id="15"/>
            <p:cNvSpPr txBox="true"/>
            <p:nvPr/>
          </p:nvSpPr>
          <p:spPr>
            <a:xfrm>
              <a:off x="88900" y="-47625"/>
              <a:ext cx="1435937" cy="356870"/>
            </a:xfrm>
            <a:prstGeom prst="rect">
              <a:avLst/>
            </a:prstGeom>
          </p:spPr>
          <p:txBody>
            <a:bodyPr anchor="ctr" rtlCol="false" tIns="50800" lIns="50800" bIns="50800" rIns="50800"/>
            <a:lstStyle/>
            <a:p>
              <a:pPr algn="ctr">
                <a:lnSpc>
                  <a:spcPts val="2700"/>
                </a:lnSpc>
              </a:pPr>
            </a:p>
          </p:txBody>
        </p:sp>
      </p:grpSp>
      <p:sp>
        <p:nvSpPr>
          <p:cNvPr name="TextBox 16" id="16"/>
          <p:cNvSpPr txBox="true"/>
          <p:nvPr/>
        </p:nvSpPr>
        <p:spPr>
          <a:xfrm rot="0">
            <a:off x="166316" y="2352019"/>
            <a:ext cx="17955368" cy="1931467"/>
          </a:xfrm>
          <a:prstGeom prst="rect">
            <a:avLst/>
          </a:prstGeom>
        </p:spPr>
        <p:txBody>
          <a:bodyPr anchor="t" rtlCol="false" tIns="0" lIns="0" bIns="0" rIns="0">
            <a:spAutoFit/>
          </a:bodyPr>
          <a:lstStyle/>
          <a:p>
            <a:pPr algn="ctr">
              <a:lnSpc>
                <a:spcPts val="3083"/>
              </a:lnSpc>
            </a:pPr>
            <a:r>
              <a:rPr lang="en-US" sz="2055" spc="47">
                <a:solidFill>
                  <a:srgbClr val="FFFFFF"/>
                </a:solidFill>
                <a:latin typeface="Open Sauce"/>
                <a:ea typeface="Open Sauce"/>
                <a:cs typeface="Open Sauce"/>
                <a:sym typeface="Open Sauce"/>
              </a:rPr>
              <a:t>Farmers often struggle to select the most suitable crop for their soil type, leading to suboptimal yields and inefficient resource use.</a:t>
            </a:r>
          </a:p>
          <a:p>
            <a:pPr algn="ctr">
              <a:lnSpc>
                <a:spcPts val="3083"/>
              </a:lnSpc>
            </a:pPr>
            <a:r>
              <a:rPr lang="en-US" sz="2055" spc="47">
                <a:solidFill>
                  <a:srgbClr val="FFFFFF"/>
                </a:solidFill>
                <a:latin typeface="Open Sauce"/>
                <a:ea typeface="Open Sauce"/>
                <a:cs typeface="Open Sauce"/>
                <a:sym typeface="Open Sauce"/>
              </a:rPr>
              <a:t>Traditional methods rely on manual soil testing and expert consultation, which may be time-consuming or inaccessible in remote areas. Alternatively, we develop a supervised machine learning classification model that recommends the most appropriate crop based on soil and environmental parameters, with the goal of maximizing yield and optimizing resource use.</a:t>
            </a:r>
          </a:p>
          <a:p>
            <a:pPr algn="ctr">
              <a:lnSpc>
                <a:spcPts val="3083"/>
              </a:lnSpc>
            </a:pPr>
          </a:p>
        </p:txBody>
      </p:sp>
      <p:sp>
        <p:nvSpPr>
          <p:cNvPr name="TextBox 17" id="17"/>
          <p:cNvSpPr txBox="true"/>
          <p:nvPr/>
        </p:nvSpPr>
        <p:spPr>
          <a:xfrm rot="0">
            <a:off x="6373767" y="995021"/>
            <a:ext cx="4771721" cy="1328423"/>
          </a:xfrm>
          <a:prstGeom prst="rect">
            <a:avLst/>
          </a:prstGeom>
        </p:spPr>
        <p:txBody>
          <a:bodyPr anchor="t" rtlCol="false" tIns="0" lIns="0" bIns="0" rIns="0">
            <a:spAutoFit/>
          </a:bodyPr>
          <a:lstStyle/>
          <a:p>
            <a:pPr algn="ctr">
              <a:lnSpc>
                <a:spcPts val="11012"/>
              </a:lnSpc>
              <a:spcBef>
                <a:spcPct val="0"/>
              </a:spcBef>
            </a:pPr>
            <a:r>
              <a:rPr lang="en-US" b="true" sz="7341" spc="168">
                <a:solidFill>
                  <a:srgbClr val="6A5E35"/>
                </a:solidFill>
                <a:latin typeface="Canva Sans Bold"/>
                <a:ea typeface="Canva Sans Bold"/>
                <a:cs typeface="Canva Sans Bold"/>
                <a:sym typeface="Canva Sans Bold"/>
              </a:rPr>
              <a:t>CONTEXT </a:t>
            </a:r>
          </a:p>
        </p:txBody>
      </p:sp>
      <p:grpSp>
        <p:nvGrpSpPr>
          <p:cNvPr name="Group 18" id="18"/>
          <p:cNvGrpSpPr/>
          <p:nvPr/>
        </p:nvGrpSpPr>
        <p:grpSpPr>
          <a:xfrm rot="0">
            <a:off x="166316" y="4283485"/>
            <a:ext cx="6634742" cy="4807219"/>
            <a:chOff x="0" y="0"/>
            <a:chExt cx="8846323" cy="6409626"/>
          </a:xfrm>
        </p:grpSpPr>
        <p:grpSp>
          <p:nvGrpSpPr>
            <p:cNvPr name="Group 19" id="19"/>
            <p:cNvGrpSpPr/>
            <p:nvPr/>
          </p:nvGrpSpPr>
          <p:grpSpPr>
            <a:xfrm rot="0">
              <a:off x="0" y="841030"/>
              <a:ext cx="8846323" cy="5568596"/>
              <a:chOff x="0" y="0"/>
              <a:chExt cx="1747422" cy="1099970"/>
            </a:xfrm>
          </p:grpSpPr>
          <p:sp>
            <p:nvSpPr>
              <p:cNvPr name="Freeform 20" id="20"/>
              <p:cNvSpPr/>
              <p:nvPr/>
            </p:nvSpPr>
            <p:spPr>
              <a:xfrm flipH="false" flipV="false" rot="0">
                <a:off x="0" y="0"/>
                <a:ext cx="1747422" cy="1099969"/>
              </a:xfrm>
              <a:custGeom>
                <a:avLst/>
                <a:gdLst/>
                <a:ahLst/>
                <a:cxnLst/>
                <a:rect r="r" b="b" t="t" l="l"/>
                <a:pathLst>
                  <a:path h="1099969" w="1747422">
                    <a:moveTo>
                      <a:pt x="59511" y="0"/>
                    </a:moveTo>
                    <a:lnTo>
                      <a:pt x="1687911" y="0"/>
                    </a:lnTo>
                    <a:cubicBezTo>
                      <a:pt x="1703694" y="0"/>
                      <a:pt x="1718831" y="6270"/>
                      <a:pt x="1729991" y="17430"/>
                    </a:cubicBezTo>
                    <a:cubicBezTo>
                      <a:pt x="1741152" y="28591"/>
                      <a:pt x="1747422" y="43727"/>
                      <a:pt x="1747422" y="59511"/>
                    </a:cubicBezTo>
                    <a:lnTo>
                      <a:pt x="1747422" y="1040459"/>
                    </a:lnTo>
                    <a:cubicBezTo>
                      <a:pt x="1747422" y="1056242"/>
                      <a:pt x="1741152" y="1071379"/>
                      <a:pt x="1729991" y="1082539"/>
                    </a:cubicBezTo>
                    <a:cubicBezTo>
                      <a:pt x="1718831" y="1093700"/>
                      <a:pt x="1703694" y="1099969"/>
                      <a:pt x="1687911" y="1099969"/>
                    </a:cubicBezTo>
                    <a:lnTo>
                      <a:pt x="59511" y="1099969"/>
                    </a:lnTo>
                    <a:cubicBezTo>
                      <a:pt x="43727" y="1099969"/>
                      <a:pt x="28591" y="1093700"/>
                      <a:pt x="17430" y="1082539"/>
                    </a:cubicBezTo>
                    <a:cubicBezTo>
                      <a:pt x="6270" y="1071379"/>
                      <a:pt x="0" y="1056242"/>
                      <a:pt x="0" y="1040459"/>
                    </a:cubicBezTo>
                    <a:lnTo>
                      <a:pt x="0" y="59511"/>
                    </a:lnTo>
                    <a:cubicBezTo>
                      <a:pt x="0" y="43727"/>
                      <a:pt x="6270" y="28591"/>
                      <a:pt x="17430" y="17430"/>
                    </a:cubicBezTo>
                    <a:cubicBezTo>
                      <a:pt x="28591" y="6270"/>
                      <a:pt x="43727" y="0"/>
                      <a:pt x="59511" y="0"/>
                    </a:cubicBezTo>
                    <a:close/>
                  </a:path>
                </a:pathLst>
              </a:custGeom>
              <a:solidFill>
                <a:srgbClr val="763112">
                  <a:alpha val="58824"/>
                </a:srgbClr>
              </a:solidFill>
            </p:spPr>
          </p:sp>
          <p:sp>
            <p:nvSpPr>
              <p:cNvPr name="TextBox 21" id="21"/>
              <p:cNvSpPr txBox="true"/>
              <p:nvPr/>
            </p:nvSpPr>
            <p:spPr>
              <a:xfrm>
                <a:off x="0" y="-47625"/>
                <a:ext cx="1747422" cy="1147595"/>
              </a:xfrm>
              <a:prstGeom prst="rect">
                <a:avLst/>
              </a:prstGeom>
            </p:spPr>
            <p:txBody>
              <a:bodyPr anchor="ctr" rtlCol="false" tIns="50800" lIns="50800" bIns="50800" rIns="50800"/>
              <a:lstStyle/>
              <a:p>
                <a:pPr algn="ctr">
                  <a:lnSpc>
                    <a:spcPts val="2700"/>
                  </a:lnSpc>
                </a:pPr>
              </a:p>
            </p:txBody>
          </p:sp>
        </p:grpSp>
        <p:grpSp>
          <p:nvGrpSpPr>
            <p:cNvPr name="Group 22" id="22"/>
            <p:cNvGrpSpPr/>
            <p:nvPr/>
          </p:nvGrpSpPr>
          <p:grpSpPr>
            <a:xfrm rot="0">
              <a:off x="485720" y="0"/>
              <a:ext cx="7790881" cy="1565551"/>
              <a:chOff x="0" y="0"/>
              <a:chExt cx="1538940" cy="309245"/>
            </a:xfrm>
          </p:grpSpPr>
          <p:sp>
            <p:nvSpPr>
              <p:cNvPr name="Freeform 23" id="23"/>
              <p:cNvSpPr/>
              <p:nvPr/>
            </p:nvSpPr>
            <p:spPr>
              <a:xfrm flipH="false" flipV="false" rot="0">
                <a:off x="0" y="0"/>
                <a:ext cx="1538939" cy="309245"/>
              </a:xfrm>
              <a:custGeom>
                <a:avLst/>
                <a:gdLst/>
                <a:ahLst/>
                <a:cxnLst/>
                <a:rect r="r" b="b" t="t" l="l"/>
                <a:pathLst>
                  <a:path h="309245" w="1538939">
                    <a:moveTo>
                      <a:pt x="1538939" y="0"/>
                    </a:moveTo>
                    <a:lnTo>
                      <a:pt x="0" y="0"/>
                    </a:lnTo>
                    <a:lnTo>
                      <a:pt x="101600" y="154622"/>
                    </a:lnTo>
                    <a:lnTo>
                      <a:pt x="0" y="309245"/>
                    </a:lnTo>
                    <a:lnTo>
                      <a:pt x="1538939" y="309245"/>
                    </a:lnTo>
                    <a:lnTo>
                      <a:pt x="1437339" y="154622"/>
                    </a:lnTo>
                    <a:lnTo>
                      <a:pt x="1538939" y="0"/>
                    </a:lnTo>
                    <a:close/>
                  </a:path>
                </a:pathLst>
              </a:custGeom>
              <a:solidFill>
                <a:srgbClr val="3B281E"/>
              </a:solidFill>
            </p:spPr>
          </p:sp>
          <p:sp>
            <p:nvSpPr>
              <p:cNvPr name="TextBox 24" id="24"/>
              <p:cNvSpPr txBox="true"/>
              <p:nvPr/>
            </p:nvSpPr>
            <p:spPr>
              <a:xfrm>
                <a:off x="88900" y="-47625"/>
                <a:ext cx="1361140" cy="356870"/>
              </a:xfrm>
              <a:prstGeom prst="rect">
                <a:avLst/>
              </a:prstGeom>
            </p:spPr>
            <p:txBody>
              <a:bodyPr anchor="ctr" rtlCol="false" tIns="50800" lIns="50800" bIns="50800" rIns="50800"/>
              <a:lstStyle/>
              <a:p>
                <a:pPr algn="ctr">
                  <a:lnSpc>
                    <a:spcPts val="2700"/>
                  </a:lnSpc>
                </a:pPr>
              </a:p>
            </p:txBody>
          </p:sp>
        </p:grpSp>
        <p:sp>
          <p:nvSpPr>
            <p:cNvPr name="TextBox 25" id="25"/>
            <p:cNvSpPr txBox="true"/>
            <p:nvPr/>
          </p:nvSpPr>
          <p:spPr>
            <a:xfrm rot="0">
              <a:off x="1427444" y="73372"/>
              <a:ext cx="5991435" cy="1266406"/>
            </a:xfrm>
            <a:prstGeom prst="rect">
              <a:avLst/>
            </a:prstGeom>
          </p:spPr>
          <p:txBody>
            <a:bodyPr anchor="t" rtlCol="false" tIns="0" lIns="0" bIns="0" rIns="0">
              <a:spAutoFit/>
            </a:bodyPr>
            <a:lstStyle/>
            <a:p>
              <a:pPr algn="ctr">
                <a:lnSpc>
                  <a:spcPts val="8223"/>
                </a:lnSpc>
                <a:spcBef>
                  <a:spcPct val="0"/>
                </a:spcBef>
              </a:pPr>
              <a:r>
                <a:rPr lang="en-US" b="true" sz="5482" spc="126">
                  <a:solidFill>
                    <a:srgbClr val="6A5E35"/>
                  </a:solidFill>
                  <a:latin typeface="Canva Sans Bold"/>
                  <a:ea typeface="Canva Sans Bold"/>
                  <a:cs typeface="Canva Sans Bold"/>
                  <a:sym typeface="Canva Sans Bold"/>
                </a:rPr>
                <a:t>OBJECTIVES</a:t>
              </a:r>
            </a:p>
          </p:txBody>
        </p:sp>
        <p:sp>
          <p:nvSpPr>
            <p:cNvPr name="TextBox 26" id="26"/>
            <p:cNvSpPr txBox="true"/>
            <p:nvPr/>
          </p:nvSpPr>
          <p:spPr>
            <a:xfrm rot="0">
              <a:off x="0" y="1571901"/>
              <a:ext cx="8846323" cy="4639039"/>
            </a:xfrm>
            <a:prstGeom prst="rect">
              <a:avLst/>
            </a:prstGeom>
          </p:spPr>
          <p:txBody>
            <a:bodyPr anchor="t" rtlCol="false" tIns="0" lIns="0" bIns="0" rIns="0">
              <a:spAutoFit/>
            </a:bodyPr>
            <a:lstStyle/>
            <a:p>
              <a:pPr algn="ctr">
                <a:lnSpc>
                  <a:spcPts val="3083"/>
                </a:lnSpc>
              </a:pPr>
              <a:r>
                <a:rPr lang="en-US" sz="2055" spc="47">
                  <a:solidFill>
                    <a:srgbClr val="FFFFFF"/>
                  </a:solidFill>
                  <a:latin typeface="Open Sauce"/>
                  <a:ea typeface="Open Sauce"/>
                  <a:cs typeface="Open Sauce"/>
                  <a:sym typeface="Open Sauce"/>
                </a:rPr>
                <a:t>Build a supervised machine learning model to classify the most suitable crop based on soil properties (e.g., N-P-K levels, pH, moisture).</a:t>
              </a:r>
            </a:p>
            <a:p>
              <a:pPr algn="ctr">
                <a:lnSpc>
                  <a:spcPts val="3083"/>
                </a:lnSpc>
              </a:pPr>
              <a:r>
                <a:rPr lang="en-US" sz="2055" spc="47">
                  <a:solidFill>
                    <a:srgbClr val="FFFFFF"/>
                  </a:solidFill>
                  <a:latin typeface="Open Sauce"/>
                  <a:ea typeface="Open Sauce"/>
                  <a:cs typeface="Open Sauce"/>
                  <a:sym typeface="Open Sauce"/>
                </a:rPr>
                <a:t>Incorporate climatic variables such as rainfall and temperature to improve prediction accuracy.</a:t>
              </a:r>
            </a:p>
            <a:p>
              <a:pPr algn="ctr">
                <a:lnSpc>
                  <a:spcPts val="3083"/>
                </a:lnSpc>
              </a:pPr>
              <a:r>
                <a:rPr lang="en-US" sz="2055" spc="47">
                  <a:solidFill>
                    <a:srgbClr val="FFFFFF"/>
                  </a:solidFill>
                  <a:latin typeface="Open Sauce"/>
                  <a:ea typeface="Open Sauce"/>
                  <a:cs typeface="Open Sauce"/>
                  <a:sym typeface="Open Sauce"/>
                </a:rPr>
                <a:t>Achieve at least 90% accuracy in predicting crop suitability.</a:t>
              </a:r>
            </a:p>
            <a:p>
              <a:pPr algn="ctr">
                <a:lnSpc>
                  <a:spcPts val="3083"/>
                </a:lnSpc>
              </a:pPr>
              <a:r>
                <a:rPr lang="en-US" sz="2055" spc="47">
                  <a:solidFill>
                    <a:srgbClr val="FFFFFF"/>
                  </a:solidFill>
                  <a:latin typeface="Open Sauce"/>
                  <a:ea typeface="Open Sauce"/>
                  <a:cs typeface="Open Sauce"/>
                  <a:sym typeface="Open Sauce"/>
                </a:rPr>
                <a:t>Deploy the model as an interpretable, user-friendly tool accessible to farmers.</a:t>
              </a:r>
            </a:p>
          </p:txBody>
        </p:sp>
      </p:grpSp>
      <p:grpSp>
        <p:nvGrpSpPr>
          <p:cNvPr name="Group 27" id="27"/>
          <p:cNvGrpSpPr/>
          <p:nvPr/>
        </p:nvGrpSpPr>
        <p:grpSpPr>
          <a:xfrm rot="0">
            <a:off x="7296828" y="4961883"/>
            <a:ext cx="10824855" cy="5009318"/>
            <a:chOff x="0" y="0"/>
            <a:chExt cx="2850991" cy="1319327"/>
          </a:xfrm>
        </p:grpSpPr>
        <p:sp>
          <p:nvSpPr>
            <p:cNvPr name="Freeform 28" id="28"/>
            <p:cNvSpPr/>
            <p:nvPr/>
          </p:nvSpPr>
          <p:spPr>
            <a:xfrm flipH="false" flipV="false" rot="0">
              <a:off x="0" y="0"/>
              <a:ext cx="2850991" cy="1319327"/>
            </a:xfrm>
            <a:custGeom>
              <a:avLst/>
              <a:gdLst/>
              <a:ahLst/>
              <a:cxnLst/>
              <a:rect r="r" b="b" t="t" l="l"/>
              <a:pathLst>
                <a:path h="1319327" w="2850991">
                  <a:moveTo>
                    <a:pt x="36475" y="0"/>
                  </a:moveTo>
                  <a:lnTo>
                    <a:pt x="2814516" y="0"/>
                  </a:lnTo>
                  <a:cubicBezTo>
                    <a:pt x="2824189" y="0"/>
                    <a:pt x="2833467" y="3843"/>
                    <a:pt x="2840307" y="10683"/>
                  </a:cubicBezTo>
                  <a:cubicBezTo>
                    <a:pt x="2847148" y="17524"/>
                    <a:pt x="2850991" y="26801"/>
                    <a:pt x="2850991" y="36475"/>
                  </a:cubicBezTo>
                  <a:lnTo>
                    <a:pt x="2850991" y="1282852"/>
                  </a:lnTo>
                  <a:cubicBezTo>
                    <a:pt x="2850991" y="1292525"/>
                    <a:pt x="2847148" y="1301803"/>
                    <a:pt x="2840307" y="1308643"/>
                  </a:cubicBezTo>
                  <a:cubicBezTo>
                    <a:pt x="2833467" y="1315484"/>
                    <a:pt x="2824189" y="1319327"/>
                    <a:pt x="2814516" y="1319327"/>
                  </a:cubicBezTo>
                  <a:lnTo>
                    <a:pt x="36475" y="1319327"/>
                  </a:lnTo>
                  <a:cubicBezTo>
                    <a:pt x="26801" y="1319327"/>
                    <a:pt x="17524" y="1315484"/>
                    <a:pt x="10683" y="1308643"/>
                  </a:cubicBezTo>
                  <a:cubicBezTo>
                    <a:pt x="3843" y="1301803"/>
                    <a:pt x="0" y="1292525"/>
                    <a:pt x="0" y="1282852"/>
                  </a:cubicBezTo>
                  <a:lnTo>
                    <a:pt x="0" y="36475"/>
                  </a:lnTo>
                  <a:cubicBezTo>
                    <a:pt x="0" y="26801"/>
                    <a:pt x="3843" y="17524"/>
                    <a:pt x="10683" y="10683"/>
                  </a:cubicBezTo>
                  <a:cubicBezTo>
                    <a:pt x="17524" y="3843"/>
                    <a:pt x="26801" y="0"/>
                    <a:pt x="36475" y="0"/>
                  </a:cubicBezTo>
                  <a:close/>
                </a:path>
              </a:pathLst>
            </a:custGeom>
            <a:solidFill>
              <a:srgbClr val="763112">
                <a:alpha val="58824"/>
              </a:srgbClr>
            </a:solidFill>
          </p:spPr>
        </p:sp>
        <p:sp>
          <p:nvSpPr>
            <p:cNvPr name="TextBox 29" id="29"/>
            <p:cNvSpPr txBox="true"/>
            <p:nvPr/>
          </p:nvSpPr>
          <p:spPr>
            <a:xfrm>
              <a:off x="0" y="-47625"/>
              <a:ext cx="2850991" cy="1366952"/>
            </a:xfrm>
            <a:prstGeom prst="rect">
              <a:avLst/>
            </a:prstGeom>
          </p:spPr>
          <p:txBody>
            <a:bodyPr anchor="ctr" rtlCol="false" tIns="50800" lIns="50800" bIns="50800" rIns="50800"/>
            <a:lstStyle/>
            <a:p>
              <a:pPr algn="ctr">
                <a:lnSpc>
                  <a:spcPts val="2700"/>
                </a:lnSpc>
              </a:pPr>
            </a:p>
          </p:txBody>
        </p:sp>
      </p:grpSp>
      <p:grpSp>
        <p:nvGrpSpPr>
          <p:cNvPr name="Group 30" id="30"/>
          <p:cNvGrpSpPr/>
          <p:nvPr/>
        </p:nvGrpSpPr>
        <p:grpSpPr>
          <a:xfrm rot="0">
            <a:off x="8082649" y="4331110"/>
            <a:ext cx="9354938" cy="1174163"/>
            <a:chOff x="0" y="0"/>
            <a:chExt cx="2463852" cy="309245"/>
          </a:xfrm>
        </p:grpSpPr>
        <p:sp>
          <p:nvSpPr>
            <p:cNvPr name="Freeform 31" id="31"/>
            <p:cNvSpPr/>
            <p:nvPr/>
          </p:nvSpPr>
          <p:spPr>
            <a:xfrm flipH="false" flipV="false" rot="0">
              <a:off x="0" y="0"/>
              <a:ext cx="2463852" cy="309245"/>
            </a:xfrm>
            <a:custGeom>
              <a:avLst/>
              <a:gdLst/>
              <a:ahLst/>
              <a:cxnLst/>
              <a:rect r="r" b="b" t="t" l="l"/>
              <a:pathLst>
                <a:path h="309245" w="2463852">
                  <a:moveTo>
                    <a:pt x="2463852" y="0"/>
                  </a:moveTo>
                  <a:lnTo>
                    <a:pt x="0" y="0"/>
                  </a:lnTo>
                  <a:lnTo>
                    <a:pt x="101600" y="154622"/>
                  </a:lnTo>
                  <a:lnTo>
                    <a:pt x="0" y="309245"/>
                  </a:lnTo>
                  <a:lnTo>
                    <a:pt x="2463852" y="309245"/>
                  </a:lnTo>
                  <a:lnTo>
                    <a:pt x="2362252" y="154622"/>
                  </a:lnTo>
                  <a:lnTo>
                    <a:pt x="2463852" y="0"/>
                  </a:lnTo>
                  <a:close/>
                </a:path>
              </a:pathLst>
            </a:custGeom>
            <a:solidFill>
              <a:srgbClr val="3B281E"/>
            </a:solidFill>
          </p:spPr>
        </p:sp>
        <p:sp>
          <p:nvSpPr>
            <p:cNvPr name="TextBox 32" id="32"/>
            <p:cNvSpPr txBox="true"/>
            <p:nvPr/>
          </p:nvSpPr>
          <p:spPr>
            <a:xfrm>
              <a:off x="88900" y="-47625"/>
              <a:ext cx="2286052" cy="356870"/>
            </a:xfrm>
            <a:prstGeom prst="rect">
              <a:avLst/>
            </a:prstGeom>
          </p:spPr>
          <p:txBody>
            <a:bodyPr anchor="ctr" rtlCol="false" tIns="50800" lIns="50800" bIns="50800" rIns="50800"/>
            <a:lstStyle/>
            <a:p>
              <a:pPr algn="ctr">
                <a:lnSpc>
                  <a:spcPts val="2700"/>
                </a:lnSpc>
              </a:pPr>
            </a:p>
          </p:txBody>
        </p:sp>
      </p:grpSp>
      <p:sp>
        <p:nvSpPr>
          <p:cNvPr name="TextBox 33" id="33"/>
          <p:cNvSpPr txBox="true"/>
          <p:nvPr/>
        </p:nvSpPr>
        <p:spPr>
          <a:xfrm rot="0">
            <a:off x="9213429" y="4348040"/>
            <a:ext cx="7194245" cy="987905"/>
          </a:xfrm>
          <a:prstGeom prst="rect">
            <a:avLst/>
          </a:prstGeom>
        </p:spPr>
        <p:txBody>
          <a:bodyPr anchor="t" rtlCol="false" tIns="0" lIns="0" bIns="0" rIns="0">
            <a:spAutoFit/>
          </a:bodyPr>
          <a:lstStyle/>
          <a:p>
            <a:pPr algn="ctr">
              <a:lnSpc>
                <a:spcPts val="8223"/>
              </a:lnSpc>
              <a:spcBef>
                <a:spcPct val="0"/>
              </a:spcBef>
            </a:pPr>
            <a:r>
              <a:rPr lang="en-US" b="true" sz="5482" spc="126">
                <a:solidFill>
                  <a:srgbClr val="6A5E35"/>
                </a:solidFill>
                <a:latin typeface="Canva Sans Bold"/>
                <a:ea typeface="Canva Sans Bold"/>
                <a:cs typeface="Canva Sans Bold"/>
                <a:sym typeface="Canva Sans Bold"/>
              </a:rPr>
              <a:t>DATA DESCRIPTION</a:t>
            </a:r>
          </a:p>
        </p:txBody>
      </p:sp>
      <p:sp>
        <p:nvSpPr>
          <p:cNvPr name="TextBox 34" id="34"/>
          <p:cNvSpPr txBox="true"/>
          <p:nvPr/>
        </p:nvSpPr>
        <p:spPr>
          <a:xfrm rot="0">
            <a:off x="7480697" y="5566132"/>
            <a:ext cx="10502139" cy="4092563"/>
          </a:xfrm>
          <a:prstGeom prst="rect">
            <a:avLst/>
          </a:prstGeom>
        </p:spPr>
        <p:txBody>
          <a:bodyPr anchor="t" rtlCol="false" tIns="0" lIns="0" bIns="0" rIns="0">
            <a:spAutoFit/>
          </a:bodyPr>
          <a:lstStyle/>
          <a:p>
            <a:pPr algn="just">
              <a:lnSpc>
                <a:spcPts val="2750"/>
              </a:lnSpc>
            </a:pPr>
            <a:r>
              <a:rPr lang="en-US" sz="1833" spc="42">
                <a:solidFill>
                  <a:srgbClr val="FFFFFF"/>
                </a:solidFill>
                <a:latin typeface="Open Sauce"/>
                <a:ea typeface="Open Sauce"/>
                <a:cs typeface="Open Sauce"/>
                <a:sym typeface="Open Sauce"/>
              </a:rPr>
              <a:t>Sources: Agricultural databases, soil testing labs, publicly available datasets, or IoT devices.</a:t>
            </a:r>
          </a:p>
          <a:p>
            <a:pPr algn="just">
              <a:lnSpc>
                <a:spcPts val="2750"/>
              </a:lnSpc>
            </a:pPr>
            <a:r>
              <a:rPr lang="en-US" sz="1833" spc="42">
                <a:solidFill>
                  <a:srgbClr val="FFFFFF"/>
                </a:solidFill>
                <a:latin typeface="Open Sauce"/>
                <a:ea typeface="Open Sauce"/>
                <a:cs typeface="Open Sauce"/>
                <a:sym typeface="Open Sauce"/>
              </a:rPr>
              <a:t>Features: Nitrogen (N), Phosphorus (P), Potassium (K), pH, temperature, and rainfall.</a:t>
            </a:r>
          </a:p>
          <a:p>
            <a:pPr algn="just">
              <a:lnSpc>
                <a:spcPts val="2750"/>
              </a:lnSpc>
            </a:pPr>
            <a:r>
              <a:rPr lang="en-US" sz="1833" spc="42">
                <a:solidFill>
                  <a:srgbClr val="FFFFFF"/>
                </a:solidFill>
                <a:latin typeface="Open Sauce"/>
                <a:ea typeface="Open Sauce"/>
                <a:cs typeface="Open Sauce"/>
                <a:sym typeface="Open Sauce"/>
              </a:rPr>
              <a:t>Target Variable: Crop type (multi-class classification problem).</a:t>
            </a:r>
          </a:p>
          <a:p>
            <a:pPr algn="ctr">
              <a:lnSpc>
                <a:spcPts val="2750"/>
              </a:lnSpc>
            </a:pPr>
            <a:r>
              <a:rPr lang="en-US" sz="1833" spc="42">
                <a:solidFill>
                  <a:srgbClr val="FFFFFF"/>
                </a:solidFill>
                <a:latin typeface="Open Sauce"/>
                <a:ea typeface="Open Sauce"/>
                <a:cs typeface="Open Sauce"/>
                <a:sym typeface="Open Sauce"/>
              </a:rPr>
              <a:t>Success Metrics</a:t>
            </a:r>
          </a:p>
          <a:p>
            <a:pPr algn="just">
              <a:lnSpc>
                <a:spcPts val="2750"/>
              </a:lnSpc>
            </a:pPr>
            <a:r>
              <a:rPr lang="en-US" sz="1833" spc="42">
                <a:solidFill>
                  <a:srgbClr val="FFFFFF"/>
                </a:solidFill>
                <a:latin typeface="Open Sauce"/>
                <a:ea typeface="Open Sauce"/>
                <a:cs typeface="Open Sauce"/>
                <a:sym typeface="Open Sauce"/>
              </a:rPr>
              <a:t>Model Performance: Accuracy, precision, recall, and F1-score, especially for imbalanced classes.</a:t>
            </a:r>
          </a:p>
          <a:p>
            <a:pPr algn="just">
              <a:lnSpc>
                <a:spcPts val="2750"/>
              </a:lnSpc>
            </a:pPr>
            <a:r>
              <a:rPr lang="en-US" sz="1833" spc="42">
                <a:solidFill>
                  <a:srgbClr val="FFFFFF"/>
                </a:solidFill>
                <a:latin typeface="Open Sauce"/>
                <a:ea typeface="Open Sauce"/>
                <a:cs typeface="Open Sauce"/>
                <a:sym typeface="Open Sauce"/>
              </a:rPr>
              <a:t>Usability Impact: Measurable increase in yield or crop success rate post-implementation.</a:t>
            </a:r>
          </a:p>
          <a:p>
            <a:pPr algn="just">
              <a:lnSpc>
                <a:spcPts val="2750"/>
              </a:lnSpc>
            </a:pPr>
            <a:r>
              <a:rPr lang="en-US" sz="1833" spc="42">
                <a:solidFill>
                  <a:srgbClr val="FFFFFF"/>
                </a:solidFill>
                <a:latin typeface="Open Sauce"/>
                <a:ea typeface="Open Sauce"/>
                <a:cs typeface="Open Sauce"/>
                <a:sym typeface="Open Sauce"/>
              </a:rPr>
              <a:t>Adoption: Ease of use and interpretability by end-users (farmers).</a:t>
            </a:r>
          </a:p>
          <a:p>
            <a:pPr algn="ctr">
              <a:lnSpc>
                <a:spcPts val="2750"/>
              </a:lnSpc>
            </a:pPr>
            <a:r>
              <a:rPr lang="en-US" sz="1833" spc="42">
                <a:solidFill>
                  <a:srgbClr val="FFFFFF"/>
                </a:solidFill>
                <a:latin typeface="Open Sauce"/>
                <a:ea typeface="Open Sauce"/>
                <a:cs typeface="Open Sauce"/>
                <a:sym typeface="Open Sauce"/>
              </a:rPr>
              <a:t>Stakeholders</a:t>
            </a:r>
          </a:p>
          <a:p>
            <a:pPr algn="just">
              <a:lnSpc>
                <a:spcPts val="2750"/>
              </a:lnSpc>
            </a:pPr>
            <a:r>
              <a:rPr lang="en-US" sz="1833" spc="42">
                <a:solidFill>
                  <a:srgbClr val="FFFFFF"/>
                </a:solidFill>
                <a:latin typeface="Open Sauce"/>
                <a:ea typeface="Open Sauce"/>
                <a:cs typeface="Open Sauce"/>
                <a:sym typeface="Open Sauce"/>
              </a:rPr>
              <a:t>Primary: Farmers, agricultural cooperatives.</a:t>
            </a:r>
          </a:p>
          <a:p>
            <a:pPr algn="just">
              <a:lnSpc>
                <a:spcPts val="2750"/>
              </a:lnSpc>
            </a:pPr>
            <a:r>
              <a:rPr lang="en-US" sz="1833" spc="42">
                <a:solidFill>
                  <a:srgbClr val="FFFFFF"/>
                </a:solidFill>
                <a:latin typeface="Open Sauce"/>
                <a:ea typeface="Open Sauce"/>
                <a:cs typeface="Open Sauce"/>
                <a:sym typeface="Open Sauce"/>
              </a:rPr>
              <a:t>Secondary: Agritech startups, researchers, and government agricultural departments.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false" rot="0">
            <a:off x="-132197" y="-870909"/>
            <a:ext cx="21784859" cy="14514163"/>
          </a:xfrm>
          <a:custGeom>
            <a:avLst/>
            <a:gdLst/>
            <a:ahLst/>
            <a:cxnLst/>
            <a:rect r="r" b="b" t="t" l="l"/>
            <a:pathLst>
              <a:path h="14514163" w="21784859">
                <a:moveTo>
                  <a:pt x="0" y="0"/>
                </a:moveTo>
                <a:lnTo>
                  <a:pt x="21784860" y="0"/>
                </a:lnTo>
                <a:lnTo>
                  <a:pt x="21784860" y="14514162"/>
                </a:lnTo>
                <a:lnTo>
                  <a:pt x="0" y="14514162"/>
                </a:lnTo>
                <a:lnTo>
                  <a:pt x="0" y="0"/>
                </a:lnTo>
                <a:close/>
              </a:path>
            </a:pathLst>
          </a:custGeom>
          <a:blipFill>
            <a:blip r:embed="rId2"/>
            <a:stretch>
              <a:fillRect l="0" t="0" r="0" b="0"/>
            </a:stretch>
          </a:blipFill>
        </p:spPr>
      </p:sp>
      <p:sp>
        <p:nvSpPr>
          <p:cNvPr name="Freeform 3" id="3"/>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5"/>
            <a:stretch>
              <a:fillRect l="0" t="0" r="0" b="0"/>
            </a:stretch>
          </a:blipFill>
        </p:spPr>
      </p:sp>
      <p:grpSp>
        <p:nvGrpSpPr>
          <p:cNvPr name="Group 6" id="6"/>
          <p:cNvGrpSpPr/>
          <p:nvPr/>
        </p:nvGrpSpPr>
        <p:grpSpPr>
          <a:xfrm rot="0">
            <a:off x="9935573" y="6737707"/>
            <a:ext cx="6995160" cy="5246370"/>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6"/>
              <a:stretch>
                <a:fillRect l="-6285" t="0" r="-6285" b="0"/>
              </a:stretch>
            </a:blipFill>
            <a:ln w="38100" cap="sq">
              <a:solidFill>
                <a:srgbClr val="C5FFFF"/>
              </a:solidFill>
              <a:prstDash val="solid"/>
              <a:miter/>
            </a:ln>
          </p:spPr>
        </p:sp>
      </p:grpSp>
      <p:grpSp>
        <p:nvGrpSpPr>
          <p:cNvPr name="Group 8" id="8"/>
          <p:cNvGrpSpPr/>
          <p:nvPr/>
        </p:nvGrpSpPr>
        <p:grpSpPr>
          <a:xfrm rot="0">
            <a:off x="14476613" y="4114522"/>
            <a:ext cx="6995160" cy="5246370"/>
            <a:chOff x="0" y="0"/>
            <a:chExt cx="812800" cy="609600"/>
          </a:xfrm>
        </p:grpSpPr>
        <p:sp>
          <p:nvSpPr>
            <p:cNvPr name="Freeform 9" id="9"/>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7"/>
              <a:stretch>
                <a:fillRect l="-16964" t="0" r="-16964" b="0"/>
              </a:stretch>
            </a:blipFill>
            <a:ln w="38100" cap="sq">
              <a:solidFill>
                <a:srgbClr val="C5FFFF"/>
              </a:solidFill>
              <a:prstDash val="solid"/>
              <a:miter/>
            </a:ln>
          </p:spPr>
        </p:sp>
      </p:grpSp>
      <p:grpSp>
        <p:nvGrpSpPr>
          <p:cNvPr name="Group 10" id="10"/>
          <p:cNvGrpSpPr/>
          <p:nvPr/>
        </p:nvGrpSpPr>
        <p:grpSpPr>
          <a:xfrm rot="0">
            <a:off x="11121362" y="3566429"/>
            <a:ext cx="4011176" cy="3008382"/>
            <a:chOff x="0" y="0"/>
            <a:chExt cx="812800" cy="609600"/>
          </a:xfrm>
        </p:grpSpPr>
        <p:sp>
          <p:nvSpPr>
            <p:cNvPr name="Freeform 11" id="11"/>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8"/>
              <a:stretch>
                <a:fillRect l="-16666" t="0" r="-16666" b="0"/>
              </a:stretch>
            </a:blipFill>
            <a:ln w="38100" cap="sq">
              <a:solidFill>
                <a:srgbClr val="C5FFFF"/>
              </a:solidFill>
              <a:prstDash val="solid"/>
              <a:miter/>
            </a:ln>
          </p:spPr>
        </p:sp>
      </p:grpSp>
      <p:sp>
        <p:nvSpPr>
          <p:cNvPr name="Freeform 12" id="12"/>
          <p:cNvSpPr/>
          <p:nvPr/>
        </p:nvSpPr>
        <p:spPr>
          <a:xfrm flipH="false" flipV="false" rot="0">
            <a:off x="1019106" y="2848103"/>
            <a:ext cx="3809681" cy="2854342"/>
          </a:xfrm>
          <a:custGeom>
            <a:avLst/>
            <a:gdLst/>
            <a:ahLst/>
            <a:cxnLst/>
            <a:rect r="r" b="b" t="t" l="l"/>
            <a:pathLst>
              <a:path h="2854342" w="3809681">
                <a:moveTo>
                  <a:pt x="0" y="0"/>
                </a:moveTo>
                <a:lnTo>
                  <a:pt x="3809681" y="0"/>
                </a:lnTo>
                <a:lnTo>
                  <a:pt x="3809681" y="2854342"/>
                </a:lnTo>
                <a:lnTo>
                  <a:pt x="0" y="28543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489293" y="2258325"/>
            <a:ext cx="5211511" cy="3167487"/>
            <a:chOff x="0" y="0"/>
            <a:chExt cx="1372579" cy="834235"/>
          </a:xfrm>
        </p:grpSpPr>
        <p:sp>
          <p:nvSpPr>
            <p:cNvPr name="Freeform 14" id="14"/>
            <p:cNvSpPr/>
            <p:nvPr/>
          </p:nvSpPr>
          <p:spPr>
            <a:xfrm flipH="false" flipV="false" rot="0">
              <a:off x="0" y="0"/>
              <a:ext cx="1372579" cy="834235"/>
            </a:xfrm>
            <a:custGeom>
              <a:avLst/>
              <a:gdLst/>
              <a:ahLst/>
              <a:cxnLst/>
              <a:rect r="r" b="b" t="t" l="l"/>
              <a:pathLst>
                <a:path h="834235" w="1372579">
                  <a:moveTo>
                    <a:pt x="75763" y="0"/>
                  </a:moveTo>
                  <a:lnTo>
                    <a:pt x="1296816" y="0"/>
                  </a:lnTo>
                  <a:cubicBezTo>
                    <a:pt x="1338659" y="0"/>
                    <a:pt x="1372579" y="33920"/>
                    <a:pt x="1372579" y="75763"/>
                  </a:cubicBezTo>
                  <a:lnTo>
                    <a:pt x="1372579" y="758473"/>
                  </a:lnTo>
                  <a:cubicBezTo>
                    <a:pt x="1372579" y="800315"/>
                    <a:pt x="1338659" y="834235"/>
                    <a:pt x="1296816" y="834235"/>
                  </a:cubicBezTo>
                  <a:lnTo>
                    <a:pt x="75763" y="834235"/>
                  </a:lnTo>
                  <a:cubicBezTo>
                    <a:pt x="33920" y="834235"/>
                    <a:pt x="0" y="800315"/>
                    <a:pt x="0" y="758473"/>
                  </a:cubicBezTo>
                  <a:lnTo>
                    <a:pt x="0" y="75763"/>
                  </a:lnTo>
                  <a:cubicBezTo>
                    <a:pt x="0" y="33920"/>
                    <a:pt x="33920" y="0"/>
                    <a:pt x="75763" y="0"/>
                  </a:cubicBezTo>
                  <a:close/>
                </a:path>
              </a:pathLst>
            </a:custGeom>
            <a:solidFill>
              <a:srgbClr val="B45124"/>
            </a:solidFill>
          </p:spPr>
        </p:sp>
        <p:sp>
          <p:nvSpPr>
            <p:cNvPr name="TextBox 15" id="15"/>
            <p:cNvSpPr txBox="true"/>
            <p:nvPr/>
          </p:nvSpPr>
          <p:spPr>
            <a:xfrm>
              <a:off x="0" y="-47625"/>
              <a:ext cx="1372579" cy="881860"/>
            </a:xfrm>
            <a:prstGeom prst="rect">
              <a:avLst/>
            </a:prstGeom>
          </p:spPr>
          <p:txBody>
            <a:bodyPr anchor="ctr" rtlCol="false" tIns="50800" lIns="50800" bIns="50800" rIns="50800"/>
            <a:lstStyle/>
            <a:p>
              <a:pPr algn="ctr">
                <a:lnSpc>
                  <a:spcPts val="2700"/>
                </a:lnSpc>
              </a:pPr>
            </a:p>
          </p:txBody>
        </p:sp>
      </p:grpSp>
      <p:sp>
        <p:nvSpPr>
          <p:cNvPr name="TextBox 16" id="16"/>
          <p:cNvSpPr txBox="true"/>
          <p:nvPr/>
        </p:nvSpPr>
        <p:spPr>
          <a:xfrm rot="0">
            <a:off x="643813" y="2462748"/>
            <a:ext cx="4902471" cy="2607872"/>
          </a:xfrm>
          <a:prstGeom prst="rect">
            <a:avLst/>
          </a:prstGeom>
        </p:spPr>
        <p:txBody>
          <a:bodyPr anchor="t" rtlCol="false" tIns="0" lIns="0" bIns="0" rIns="0">
            <a:spAutoFit/>
          </a:bodyPr>
          <a:lstStyle/>
          <a:p>
            <a:pPr algn="ctr">
              <a:lnSpc>
                <a:spcPts val="3452"/>
              </a:lnSpc>
            </a:pPr>
          </a:p>
          <a:p>
            <a:pPr algn="ctr">
              <a:lnSpc>
                <a:spcPts val="3452"/>
              </a:lnSpc>
              <a:spcBef>
                <a:spcPct val="0"/>
              </a:spcBef>
            </a:pPr>
            <a:r>
              <a:rPr lang="en-US" sz="2301" spc="52">
                <a:solidFill>
                  <a:srgbClr val="C5FFFF"/>
                </a:solidFill>
                <a:latin typeface="Garet"/>
                <a:ea typeface="Garet"/>
                <a:cs typeface="Garet"/>
                <a:sym typeface="Garet"/>
              </a:rPr>
              <a:t>Machine learning algorithms usually cannot handle null values directly, and they can lead to biased or inaccurate models.</a:t>
            </a:r>
          </a:p>
        </p:txBody>
      </p:sp>
      <p:grpSp>
        <p:nvGrpSpPr>
          <p:cNvPr name="Group 17" id="17"/>
          <p:cNvGrpSpPr/>
          <p:nvPr/>
        </p:nvGrpSpPr>
        <p:grpSpPr>
          <a:xfrm rot="0">
            <a:off x="489293" y="1707045"/>
            <a:ext cx="4883278" cy="1102559"/>
            <a:chOff x="0" y="0"/>
            <a:chExt cx="6511037" cy="1470079"/>
          </a:xfrm>
        </p:grpSpPr>
        <p:sp>
          <p:nvSpPr>
            <p:cNvPr name="Freeform 18" id="18"/>
            <p:cNvSpPr/>
            <p:nvPr/>
          </p:nvSpPr>
          <p:spPr>
            <a:xfrm flipH="false" flipV="false" rot="0">
              <a:off x="0" y="0"/>
              <a:ext cx="6511037" cy="1470079"/>
            </a:xfrm>
            <a:custGeom>
              <a:avLst/>
              <a:gdLst/>
              <a:ahLst/>
              <a:cxnLst/>
              <a:rect r="r" b="b" t="t" l="l"/>
              <a:pathLst>
                <a:path h="1470079" w="6511037">
                  <a:moveTo>
                    <a:pt x="0" y="0"/>
                  </a:moveTo>
                  <a:lnTo>
                    <a:pt x="6511037" y="0"/>
                  </a:lnTo>
                  <a:lnTo>
                    <a:pt x="6511037" y="1470079"/>
                  </a:lnTo>
                  <a:lnTo>
                    <a:pt x="0" y="14700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1253586" y="187945"/>
              <a:ext cx="4003866" cy="781563"/>
            </a:xfrm>
            <a:prstGeom prst="rect">
              <a:avLst/>
            </a:prstGeom>
          </p:spPr>
          <p:txBody>
            <a:bodyPr anchor="t" rtlCol="false" tIns="0" lIns="0" bIns="0" rIns="0">
              <a:spAutoFit/>
            </a:bodyPr>
            <a:lstStyle/>
            <a:p>
              <a:pPr algn="ctr">
                <a:lnSpc>
                  <a:spcPts val="5186"/>
                </a:lnSpc>
                <a:spcBef>
                  <a:spcPct val="0"/>
                </a:spcBef>
              </a:pPr>
              <a:r>
                <a:rPr lang="en-US" sz="3457" spc="79">
                  <a:solidFill>
                    <a:srgbClr val="EE0000"/>
                  </a:solidFill>
                  <a:latin typeface="League Spartan"/>
                  <a:ea typeface="League Spartan"/>
                  <a:cs typeface="League Spartan"/>
                  <a:sym typeface="League Spartan"/>
                </a:rPr>
                <a:t>CHECK NULL</a:t>
              </a:r>
            </a:p>
          </p:txBody>
        </p:sp>
      </p:grpSp>
      <p:grpSp>
        <p:nvGrpSpPr>
          <p:cNvPr name="Group 20" id="20"/>
          <p:cNvGrpSpPr/>
          <p:nvPr/>
        </p:nvGrpSpPr>
        <p:grpSpPr>
          <a:xfrm rot="0">
            <a:off x="278546" y="6278215"/>
            <a:ext cx="5712861" cy="3865298"/>
            <a:chOff x="0" y="0"/>
            <a:chExt cx="1504622" cy="1018021"/>
          </a:xfrm>
        </p:grpSpPr>
        <p:sp>
          <p:nvSpPr>
            <p:cNvPr name="Freeform 21" id="21"/>
            <p:cNvSpPr/>
            <p:nvPr/>
          </p:nvSpPr>
          <p:spPr>
            <a:xfrm flipH="false" flipV="false" rot="0">
              <a:off x="0" y="0"/>
              <a:ext cx="1504622" cy="1018021"/>
            </a:xfrm>
            <a:custGeom>
              <a:avLst/>
              <a:gdLst/>
              <a:ahLst/>
              <a:cxnLst/>
              <a:rect r="r" b="b" t="t" l="l"/>
              <a:pathLst>
                <a:path h="1018021" w="1504622">
                  <a:moveTo>
                    <a:pt x="69114" y="0"/>
                  </a:moveTo>
                  <a:lnTo>
                    <a:pt x="1435508" y="0"/>
                  </a:lnTo>
                  <a:cubicBezTo>
                    <a:pt x="1453838" y="0"/>
                    <a:pt x="1471417" y="7282"/>
                    <a:pt x="1484379" y="20243"/>
                  </a:cubicBezTo>
                  <a:cubicBezTo>
                    <a:pt x="1497340" y="33204"/>
                    <a:pt x="1504622" y="50784"/>
                    <a:pt x="1504622" y="69114"/>
                  </a:cubicBezTo>
                  <a:lnTo>
                    <a:pt x="1504622" y="948907"/>
                  </a:lnTo>
                  <a:cubicBezTo>
                    <a:pt x="1504622" y="967237"/>
                    <a:pt x="1497340" y="984817"/>
                    <a:pt x="1484379" y="997778"/>
                  </a:cubicBezTo>
                  <a:cubicBezTo>
                    <a:pt x="1471417" y="1010739"/>
                    <a:pt x="1453838" y="1018021"/>
                    <a:pt x="1435508" y="1018021"/>
                  </a:cubicBezTo>
                  <a:lnTo>
                    <a:pt x="69114" y="1018021"/>
                  </a:lnTo>
                  <a:cubicBezTo>
                    <a:pt x="50784" y="1018021"/>
                    <a:pt x="33204" y="1010739"/>
                    <a:pt x="20243" y="997778"/>
                  </a:cubicBezTo>
                  <a:cubicBezTo>
                    <a:pt x="7282" y="984817"/>
                    <a:pt x="0" y="967237"/>
                    <a:pt x="0" y="948907"/>
                  </a:cubicBezTo>
                  <a:lnTo>
                    <a:pt x="0" y="69114"/>
                  </a:lnTo>
                  <a:cubicBezTo>
                    <a:pt x="0" y="50784"/>
                    <a:pt x="7282" y="33204"/>
                    <a:pt x="20243" y="20243"/>
                  </a:cubicBezTo>
                  <a:cubicBezTo>
                    <a:pt x="33204" y="7282"/>
                    <a:pt x="50784" y="0"/>
                    <a:pt x="69114" y="0"/>
                  </a:cubicBezTo>
                  <a:close/>
                </a:path>
              </a:pathLst>
            </a:custGeom>
            <a:solidFill>
              <a:srgbClr val="B45124"/>
            </a:solidFill>
          </p:spPr>
        </p:sp>
        <p:sp>
          <p:nvSpPr>
            <p:cNvPr name="TextBox 22" id="22"/>
            <p:cNvSpPr txBox="true"/>
            <p:nvPr/>
          </p:nvSpPr>
          <p:spPr>
            <a:xfrm>
              <a:off x="0" y="-47625"/>
              <a:ext cx="1504622" cy="1065646"/>
            </a:xfrm>
            <a:prstGeom prst="rect">
              <a:avLst/>
            </a:prstGeom>
          </p:spPr>
          <p:txBody>
            <a:bodyPr anchor="ctr" rtlCol="false" tIns="50800" lIns="50800" bIns="50800" rIns="50800"/>
            <a:lstStyle/>
            <a:p>
              <a:pPr algn="ctr">
                <a:lnSpc>
                  <a:spcPts val="2700"/>
                </a:lnSpc>
              </a:pPr>
            </a:p>
          </p:txBody>
        </p:sp>
      </p:grpSp>
      <p:sp>
        <p:nvSpPr>
          <p:cNvPr name="Freeform 23" id="23"/>
          <p:cNvSpPr/>
          <p:nvPr/>
        </p:nvSpPr>
        <p:spPr>
          <a:xfrm flipH="false" flipV="false" rot="0">
            <a:off x="2611391" y="-3186615"/>
            <a:ext cx="3092341" cy="5303789"/>
          </a:xfrm>
          <a:custGeom>
            <a:avLst/>
            <a:gdLst/>
            <a:ahLst/>
            <a:cxnLst/>
            <a:rect r="r" b="b" t="t" l="l"/>
            <a:pathLst>
              <a:path h="5303789" w="3092341">
                <a:moveTo>
                  <a:pt x="0" y="0"/>
                </a:moveTo>
                <a:lnTo>
                  <a:pt x="3092341" y="0"/>
                </a:lnTo>
                <a:lnTo>
                  <a:pt x="3092341" y="5303789"/>
                </a:lnTo>
                <a:lnTo>
                  <a:pt x="0" y="5303789"/>
                </a:lnTo>
                <a:lnTo>
                  <a:pt x="0" y="0"/>
                </a:lnTo>
                <a:close/>
              </a:path>
            </a:pathLst>
          </a:custGeom>
          <a:blipFill>
            <a:blip r:embed="rId13"/>
            <a:stretch>
              <a:fillRect l="-109917" t="0" r="-38580" b="-55164"/>
            </a:stretch>
          </a:blipFill>
        </p:spPr>
      </p:sp>
      <p:sp>
        <p:nvSpPr>
          <p:cNvPr name="TextBox 24" id="24"/>
          <p:cNvSpPr txBox="true"/>
          <p:nvPr/>
        </p:nvSpPr>
        <p:spPr>
          <a:xfrm rot="0">
            <a:off x="489293" y="6841621"/>
            <a:ext cx="5375158" cy="3046095"/>
          </a:xfrm>
          <a:prstGeom prst="rect">
            <a:avLst/>
          </a:prstGeom>
        </p:spPr>
        <p:txBody>
          <a:bodyPr anchor="t" rtlCol="false" tIns="0" lIns="0" bIns="0" rIns="0">
            <a:spAutoFit/>
          </a:bodyPr>
          <a:lstStyle/>
          <a:p>
            <a:pPr algn="ctr">
              <a:lnSpc>
                <a:spcPts val="3450"/>
              </a:lnSpc>
              <a:spcBef>
                <a:spcPct val="0"/>
              </a:spcBef>
            </a:pPr>
            <a:r>
              <a:rPr lang="en-US" sz="2300" spc="52">
                <a:solidFill>
                  <a:srgbClr val="C5FFFF"/>
                </a:solidFill>
                <a:latin typeface="Garet"/>
                <a:ea typeface="Garet"/>
                <a:cs typeface="Garet"/>
                <a:sym typeface="Garet"/>
              </a:rPr>
              <a:t>Duplicate records mean that the same data entry appears multiple times in the dataset.It can bias the model, especially in classification or regression tasks. </a:t>
            </a:r>
            <a:r>
              <a:rPr lang="en-US" sz="2300" spc="52">
                <a:solidFill>
                  <a:srgbClr val="C5FFFF"/>
                </a:solidFill>
                <a:latin typeface="Garet"/>
                <a:ea typeface="Garet"/>
                <a:cs typeface="Garet"/>
                <a:sym typeface="Garet"/>
              </a:rPr>
              <a:t>They can inflate the model’s confidence and cause overfitting.</a:t>
            </a:r>
          </a:p>
        </p:txBody>
      </p:sp>
      <p:grpSp>
        <p:nvGrpSpPr>
          <p:cNvPr name="Group 25" id="25"/>
          <p:cNvGrpSpPr/>
          <p:nvPr/>
        </p:nvGrpSpPr>
        <p:grpSpPr>
          <a:xfrm rot="0">
            <a:off x="446064" y="5729600"/>
            <a:ext cx="5274999" cy="1151541"/>
            <a:chOff x="0" y="0"/>
            <a:chExt cx="7033332" cy="1535388"/>
          </a:xfrm>
        </p:grpSpPr>
        <p:sp>
          <p:nvSpPr>
            <p:cNvPr name="Freeform 26" id="26"/>
            <p:cNvSpPr/>
            <p:nvPr/>
          </p:nvSpPr>
          <p:spPr>
            <a:xfrm flipH="false" flipV="false" rot="0">
              <a:off x="0" y="0"/>
              <a:ext cx="6800294" cy="1535388"/>
            </a:xfrm>
            <a:custGeom>
              <a:avLst/>
              <a:gdLst/>
              <a:ahLst/>
              <a:cxnLst/>
              <a:rect r="r" b="b" t="t" l="l"/>
              <a:pathLst>
                <a:path h="1535388" w="6800294">
                  <a:moveTo>
                    <a:pt x="0" y="0"/>
                  </a:moveTo>
                  <a:lnTo>
                    <a:pt x="6800294" y="0"/>
                  </a:lnTo>
                  <a:lnTo>
                    <a:pt x="6800294" y="1535388"/>
                  </a:lnTo>
                  <a:lnTo>
                    <a:pt x="0" y="15353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7" id="27"/>
            <p:cNvSpPr txBox="true"/>
            <p:nvPr/>
          </p:nvSpPr>
          <p:spPr>
            <a:xfrm rot="0">
              <a:off x="287711" y="258452"/>
              <a:ext cx="6745622" cy="741725"/>
            </a:xfrm>
            <a:prstGeom prst="rect">
              <a:avLst/>
            </a:prstGeom>
          </p:spPr>
          <p:txBody>
            <a:bodyPr anchor="t" rtlCol="false" tIns="0" lIns="0" bIns="0" rIns="0">
              <a:spAutoFit/>
            </a:bodyPr>
            <a:lstStyle/>
            <a:p>
              <a:pPr algn="ctr">
                <a:lnSpc>
                  <a:spcPts val="4889"/>
                </a:lnSpc>
                <a:spcBef>
                  <a:spcPct val="0"/>
                </a:spcBef>
              </a:pPr>
              <a:r>
                <a:rPr lang="en-US" sz="3259" spc="74">
                  <a:solidFill>
                    <a:srgbClr val="EE0000"/>
                  </a:solidFill>
                  <a:latin typeface="League Spartan"/>
                  <a:ea typeface="League Spartan"/>
                  <a:cs typeface="League Spartan"/>
                  <a:sym typeface="League Spartan"/>
                </a:rPr>
                <a:t>CHECK DUPLICATE</a:t>
              </a:r>
            </a:p>
          </p:txBody>
        </p:sp>
      </p:grpSp>
      <p:grpSp>
        <p:nvGrpSpPr>
          <p:cNvPr name="Group 28" id="28"/>
          <p:cNvGrpSpPr/>
          <p:nvPr/>
        </p:nvGrpSpPr>
        <p:grpSpPr>
          <a:xfrm rot="0">
            <a:off x="6344138" y="3552858"/>
            <a:ext cx="5346643" cy="4387227"/>
            <a:chOff x="0" y="0"/>
            <a:chExt cx="1408169" cy="1155484"/>
          </a:xfrm>
        </p:grpSpPr>
        <p:sp>
          <p:nvSpPr>
            <p:cNvPr name="Freeform 29" id="29"/>
            <p:cNvSpPr/>
            <p:nvPr/>
          </p:nvSpPr>
          <p:spPr>
            <a:xfrm flipH="false" flipV="false" rot="0">
              <a:off x="0" y="0"/>
              <a:ext cx="1408169" cy="1155484"/>
            </a:xfrm>
            <a:custGeom>
              <a:avLst/>
              <a:gdLst/>
              <a:ahLst/>
              <a:cxnLst/>
              <a:rect r="r" b="b" t="t" l="l"/>
              <a:pathLst>
                <a:path h="1155484" w="1408169">
                  <a:moveTo>
                    <a:pt x="73848" y="0"/>
                  </a:moveTo>
                  <a:lnTo>
                    <a:pt x="1334322" y="0"/>
                  </a:lnTo>
                  <a:cubicBezTo>
                    <a:pt x="1375107" y="0"/>
                    <a:pt x="1408169" y="33063"/>
                    <a:pt x="1408169" y="73848"/>
                  </a:cubicBezTo>
                  <a:lnTo>
                    <a:pt x="1408169" y="1081636"/>
                  </a:lnTo>
                  <a:cubicBezTo>
                    <a:pt x="1408169" y="1122421"/>
                    <a:pt x="1375107" y="1155484"/>
                    <a:pt x="1334322" y="1155484"/>
                  </a:cubicBezTo>
                  <a:lnTo>
                    <a:pt x="73848" y="1155484"/>
                  </a:lnTo>
                  <a:cubicBezTo>
                    <a:pt x="54262" y="1155484"/>
                    <a:pt x="35479" y="1147703"/>
                    <a:pt x="21630" y="1133854"/>
                  </a:cubicBezTo>
                  <a:cubicBezTo>
                    <a:pt x="7780" y="1120005"/>
                    <a:pt x="0" y="1101221"/>
                    <a:pt x="0" y="1081636"/>
                  </a:cubicBezTo>
                  <a:lnTo>
                    <a:pt x="0" y="73848"/>
                  </a:lnTo>
                  <a:cubicBezTo>
                    <a:pt x="0" y="33063"/>
                    <a:pt x="33063" y="0"/>
                    <a:pt x="73848" y="0"/>
                  </a:cubicBezTo>
                  <a:close/>
                </a:path>
              </a:pathLst>
            </a:custGeom>
            <a:solidFill>
              <a:srgbClr val="B45124"/>
            </a:solidFill>
          </p:spPr>
        </p:sp>
        <p:sp>
          <p:nvSpPr>
            <p:cNvPr name="TextBox 30" id="30"/>
            <p:cNvSpPr txBox="true"/>
            <p:nvPr/>
          </p:nvSpPr>
          <p:spPr>
            <a:xfrm>
              <a:off x="0" y="-47625"/>
              <a:ext cx="1408169" cy="1203109"/>
            </a:xfrm>
            <a:prstGeom prst="rect">
              <a:avLst/>
            </a:prstGeom>
          </p:spPr>
          <p:txBody>
            <a:bodyPr anchor="ctr" rtlCol="false" tIns="50800" lIns="50800" bIns="50800" rIns="50800"/>
            <a:lstStyle/>
            <a:p>
              <a:pPr algn="ctr">
                <a:lnSpc>
                  <a:spcPts val="2700"/>
                </a:lnSpc>
              </a:pPr>
            </a:p>
          </p:txBody>
        </p:sp>
      </p:grpSp>
      <p:sp>
        <p:nvSpPr>
          <p:cNvPr name="TextBox 31" id="31"/>
          <p:cNvSpPr txBox="true"/>
          <p:nvPr/>
        </p:nvSpPr>
        <p:spPr>
          <a:xfrm rot="0">
            <a:off x="6735630" y="4208599"/>
            <a:ext cx="4428597" cy="3484172"/>
          </a:xfrm>
          <a:prstGeom prst="rect">
            <a:avLst/>
          </a:prstGeom>
        </p:spPr>
        <p:txBody>
          <a:bodyPr anchor="t" rtlCol="false" tIns="0" lIns="0" bIns="0" rIns="0">
            <a:spAutoFit/>
          </a:bodyPr>
          <a:lstStyle/>
          <a:p>
            <a:pPr algn="ctr">
              <a:lnSpc>
                <a:spcPts val="3452"/>
              </a:lnSpc>
              <a:spcBef>
                <a:spcPct val="0"/>
              </a:spcBef>
            </a:pPr>
            <a:r>
              <a:rPr lang="en-US" sz="2301" spc="52">
                <a:solidFill>
                  <a:srgbClr val="C5FFFF"/>
                </a:solidFill>
                <a:latin typeface="Garet"/>
                <a:ea typeface="Garet"/>
                <a:cs typeface="Garet"/>
                <a:sym typeface="Garet"/>
              </a:rPr>
              <a:t>Outliers are data points that are significantly different from other observations. It can skew statistical analyses and negatively affect model performance, especially for algorithms sensitive to distance</a:t>
            </a:r>
          </a:p>
        </p:txBody>
      </p:sp>
      <p:grpSp>
        <p:nvGrpSpPr>
          <p:cNvPr name="Group 32" id="32"/>
          <p:cNvGrpSpPr/>
          <p:nvPr/>
        </p:nvGrpSpPr>
        <p:grpSpPr>
          <a:xfrm rot="0">
            <a:off x="6402322" y="3001579"/>
            <a:ext cx="4883278" cy="1102559"/>
            <a:chOff x="0" y="0"/>
            <a:chExt cx="6511037" cy="1470079"/>
          </a:xfrm>
        </p:grpSpPr>
        <p:sp>
          <p:nvSpPr>
            <p:cNvPr name="Freeform 33" id="33"/>
            <p:cNvSpPr/>
            <p:nvPr/>
          </p:nvSpPr>
          <p:spPr>
            <a:xfrm flipH="false" flipV="false" rot="0">
              <a:off x="0" y="0"/>
              <a:ext cx="6511037" cy="1470079"/>
            </a:xfrm>
            <a:custGeom>
              <a:avLst/>
              <a:gdLst/>
              <a:ahLst/>
              <a:cxnLst/>
              <a:rect r="r" b="b" t="t" l="l"/>
              <a:pathLst>
                <a:path h="1470079" w="6511037">
                  <a:moveTo>
                    <a:pt x="0" y="0"/>
                  </a:moveTo>
                  <a:lnTo>
                    <a:pt x="6511037" y="0"/>
                  </a:lnTo>
                  <a:lnTo>
                    <a:pt x="6511037" y="1470079"/>
                  </a:lnTo>
                  <a:lnTo>
                    <a:pt x="0" y="14700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4" id="34"/>
            <p:cNvSpPr txBox="true"/>
            <p:nvPr/>
          </p:nvSpPr>
          <p:spPr>
            <a:xfrm rot="0">
              <a:off x="948319" y="282103"/>
              <a:ext cx="5139116" cy="781563"/>
            </a:xfrm>
            <a:prstGeom prst="rect">
              <a:avLst/>
            </a:prstGeom>
          </p:spPr>
          <p:txBody>
            <a:bodyPr anchor="t" rtlCol="false" tIns="0" lIns="0" bIns="0" rIns="0">
              <a:spAutoFit/>
            </a:bodyPr>
            <a:lstStyle/>
            <a:p>
              <a:pPr algn="ctr">
                <a:lnSpc>
                  <a:spcPts val="5186"/>
                </a:lnSpc>
                <a:spcBef>
                  <a:spcPct val="0"/>
                </a:spcBef>
              </a:pPr>
              <a:r>
                <a:rPr lang="en-US" sz="3457" spc="79">
                  <a:solidFill>
                    <a:srgbClr val="EE0000"/>
                  </a:solidFill>
                  <a:latin typeface="League Spartan"/>
                  <a:ea typeface="League Spartan"/>
                  <a:cs typeface="League Spartan"/>
                  <a:sym typeface="League Spartan"/>
                </a:rPr>
                <a:t>CHECK OUTLIER</a:t>
              </a:r>
            </a:p>
          </p:txBody>
        </p:sp>
      </p:grpSp>
      <p:grpSp>
        <p:nvGrpSpPr>
          <p:cNvPr name="Group 35" id="35"/>
          <p:cNvGrpSpPr/>
          <p:nvPr/>
        </p:nvGrpSpPr>
        <p:grpSpPr>
          <a:xfrm rot="0">
            <a:off x="12048682" y="2258325"/>
            <a:ext cx="5925511" cy="3319279"/>
            <a:chOff x="0" y="0"/>
            <a:chExt cx="1560628" cy="874213"/>
          </a:xfrm>
        </p:grpSpPr>
        <p:sp>
          <p:nvSpPr>
            <p:cNvPr name="Freeform 36" id="36"/>
            <p:cNvSpPr/>
            <p:nvPr/>
          </p:nvSpPr>
          <p:spPr>
            <a:xfrm flipH="false" flipV="false" rot="0">
              <a:off x="0" y="0"/>
              <a:ext cx="1560628" cy="874213"/>
            </a:xfrm>
            <a:custGeom>
              <a:avLst/>
              <a:gdLst/>
              <a:ahLst/>
              <a:cxnLst/>
              <a:rect r="r" b="b" t="t" l="l"/>
              <a:pathLst>
                <a:path h="874213" w="1560628">
                  <a:moveTo>
                    <a:pt x="66634" y="0"/>
                  </a:moveTo>
                  <a:lnTo>
                    <a:pt x="1493995" y="0"/>
                  </a:lnTo>
                  <a:cubicBezTo>
                    <a:pt x="1511667" y="0"/>
                    <a:pt x="1528616" y="7020"/>
                    <a:pt x="1541112" y="19517"/>
                  </a:cubicBezTo>
                  <a:cubicBezTo>
                    <a:pt x="1553608" y="32013"/>
                    <a:pt x="1560628" y="48961"/>
                    <a:pt x="1560628" y="66634"/>
                  </a:cubicBezTo>
                  <a:lnTo>
                    <a:pt x="1560628" y="807580"/>
                  </a:lnTo>
                  <a:cubicBezTo>
                    <a:pt x="1560628" y="844380"/>
                    <a:pt x="1530796" y="874213"/>
                    <a:pt x="1493995" y="874213"/>
                  </a:cubicBezTo>
                  <a:lnTo>
                    <a:pt x="66634" y="874213"/>
                  </a:lnTo>
                  <a:cubicBezTo>
                    <a:pt x="29833" y="874213"/>
                    <a:pt x="0" y="844380"/>
                    <a:pt x="0" y="807580"/>
                  </a:cubicBezTo>
                  <a:lnTo>
                    <a:pt x="0" y="66634"/>
                  </a:lnTo>
                  <a:cubicBezTo>
                    <a:pt x="0" y="29833"/>
                    <a:pt x="29833" y="0"/>
                    <a:pt x="66634" y="0"/>
                  </a:cubicBezTo>
                  <a:close/>
                </a:path>
              </a:pathLst>
            </a:custGeom>
            <a:solidFill>
              <a:srgbClr val="B45124"/>
            </a:solidFill>
          </p:spPr>
        </p:sp>
        <p:sp>
          <p:nvSpPr>
            <p:cNvPr name="TextBox 37" id="37"/>
            <p:cNvSpPr txBox="true"/>
            <p:nvPr/>
          </p:nvSpPr>
          <p:spPr>
            <a:xfrm>
              <a:off x="0" y="-47625"/>
              <a:ext cx="1560628" cy="921838"/>
            </a:xfrm>
            <a:prstGeom prst="rect">
              <a:avLst/>
            </a:prstGeom>
          </p:spPr>
          <p:txBody>
            <a:bodyPr anchor="ctr" rtlCol="false" tIns="50800" lIns="50800" bIns="50800" rIns="50800"/>
            <a:lstStyle/>
            <a:p>
              <a:pPr algn="ctr">
                <a:lnSpc>
                  <a:spcPts val="2700"/>
                </a:lnSpc>
              </a:pPr>
            </a:p>
          </p:txBody>
        </p:sp>
      </p:grpSp>
      <p:grpSp>
        <p:nvGrpSpPr>
          <p:cNvPr name="Group 38" id="38"/>
          <p:cNvGrpSpPr/>
          <p:nvPr/>
        </p:nvGrpSpPr>
        <p:grpSpPr>
          <a:xfrm rot="0">
            <a:off x="12481974" y="1707045"/>
            <a:ext cx="4883278" cy="1102559"/>
            <a:chOff x="0" y="0"/>
            <a:chExt cx="6511037" cy="1470079"/>
          </a:xfrm>
        </p:grpSpPr>
        <p:sp>
          <p:nvSpPr>
            <p:cNvPr name="Freeform 39" id="39"/>
            <p:cNvSpPr/>
            <p:nvPr/>
          </p:nvSpPr>
          <p:spPr>
            <a:xfrm flipH="false" flipV="false" rot="0">
              <a:off x="0" y="0"/>
              <a:ext cx="6511037" cy="1470079"/>
            </a:xfrm>
            <a:custGeom>
              <a:avLst/>
              <a:gdLst/>
              <a:ahLst/>
              <a:cxnLst/>
              <a:rect r="r" b="b" t="t" l="l"/>
              <a:pathLst>
                <a:path h="1470079" w="6511037">
                  <a:moveTo>
                    <a:pt x="0" y="0"/>
                  </a:moveTo>
                  <a:lnTo>
                    <a:pt x="6511037" y="0"/>
                  </a:lnTo>
                  <a:lnTo>
                    <a:pt x="6511037" y="1470079"/>
                  </a:lnTo>
                  <a:lnTo>
                    <a:pt x="0" y="14700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0" id="40"/>
            <p:cNvSpPr txBox="true"/>
            <p:nvPr/>
          </p:nvSpPr>
          <p:spPr>
            <a:xfrm rot="0">
              <a:off x="723933" y="226012"/>
              <a:ext cx="5373663" cy="781563"/>
            </a:xfrm>
            <a:prstGeom prst="rect">
              <a:avLst/>
            </a:prstGeom>
          </p:spPr>
          <p:txBody>
            <a:bodyPr anchor="t" rtlCol="false" tIns="0" lIns="0" bIns="0" rIns="0">
              <a:spAutoFit/>
            </a:bodyPr>
            <a:lstStyle/>
            <a:p>
              <a:pPr algn="ctr">
                <a:lnSpc>
                  <a:spcPts val="5186"/>
                </a:lnSpc>
                <a:spcBef>
                  <a:spcPct val="0"/>
                </a:spcBef>
              </a:pPr>
              <a:r>
                <a:rPr lang="en-US" sz="3457" spc="79">
                  <a:solidFill>
                    <a:srgbClr val="EE0000"/>
                  </a:solidFill>
                  <a:latin typeface="League Spartan"/>
                  <a:ea typeface="League Spartan"/>
                  <a:cs typeface="League Spartan"/>
                  <a:sym typeface="League Spartan"/>
                </a:rPr>
                <a:t>CHECK SIMILAR</a:t>
              </a:r>
            </a:p>
          </p:txBody>
        </p:sp>
      </p:grpSp>
      <p:sp>
        <p:nvSpPr>
          <p:cNvPr name="TextBox 41" id="41"/>
          <p:cNvSpPr txBox="true"/>
          <p:nvPr/>
        </p:nvSpPr>
        <p:spPr>
          <a:xfrm rot="0">
            <a:off x="12048682" y="2787034"/>
            <a:ext cx="5897589" cy="2607872"/>
          </a:xfrm>
          <a:prstGeom prst="rect">
            <a:avLst/>
          </a:prstGeom>
        </p:spPr>
        <p:txBody>
          <a:bodyPr anchor="t" rtlCol="false" tIns="0" lIns="0" bIns="0" rIns="0">
            <a:spAutoFit/>
          </a:bodyPr>
          <a:lstStyle/>
          <a:p>
            <a:pPr algn="ctr">
              <a:lnSpc>
                <a:spcPts val="3452"/>
              </a:lnSpc>
            </a:pPr>
            <a:r>
              <a:rPr lang="en-US" sz="2301" spc="52">
                <a:solidFill>
                  <a:srgbClr val="C5FFFF"/>
                </a:solidFill>
                <a:latin typeface="Garet"/>
                <a:ea typeface="Garet"/>
                <a:cs typeface="Garet"/>
                <a:sym typeface="Garet"/>
              </a:rPr>
              <a:t>Near-duplicate rows: Rows that are almost the same.</a:t>
            </a:r>
          </a:p>
          <a:p>
            <a:pPr algn="ctr">
              <a:lnSpc>
                <a:spcPts val="3452"/>
              </a:lnSpc>
              <a:spcBef>
                <a:spcPct val="0"/>
              </a:spcBef>
            </a:pPr>
            <a:r>
              <a:rPr lang="en-US" sz="2301" spc="52">
                <a:solidFill>
                  <a:srgbClr val="C5FFFF"/>
                </a:solidFill>
                <a:latin typeface="Garet"/>
                <a:ea typeface="Garet"/>
                <a:cs typeface="Garet"/>
                <a:sym typeface="Garet"/>
              </a:rPr>
              <a:t>Highly correlated features: Features that provide redundant information.</a:t>
            </a:r>
          </a:p>
          <a:p>
            <a:pPr algn="ctr">
              <a:lnSpc>
                <a:spcPts val="3452"/>
              </a:lnSpc>
              <a:spcBef>
                <a:spcPct val="0"/>
              </a:spcBef>
            </a:pPr>
            <a:r>
              <a:rPr lang="en-US" sz="2301" spc="52">
                <a:solidFill>
                  <a:srgbClr val="C5FFFF"/>
                </a:solidFill>
                <a:latin typeface="Garet"/>
                <a:ea typeface="Garet"/>
                <a:cs typeface="Garet"/>
                <a:sym typeface="Garet"/>
              </a:rPr>
              <a:t>It can reduce model performance due to multicollinearity.</a:t>
            </a:r>
          </a:p>
        </p:txBody>
      </p:sp>
      <p:grpSp>
        <p:nvGrpSpPr>
          <p:cNvPr name="Group 42" id="42"/>
          <p:cNvGrpSpPr/>
          <p:nvPr/>
        </p:nvGrpSpPr>
        <p:grpSpPr>
          <a:xfrm rot="0">
            <a:off x="12048682" y="6427231"/>
            <a:ext cx="5925511" cy="3460484"/>
            <a:chOff x="0" y="0"/>
            <a:chExt cx="1560628" cy="911403"/>
          </a:xfrm>
        </p:grpSpPr>
        <p:sp>
          <p:nvSpPr>
            <p:cNvPr name="Freeform 43" id="43"/>
            <p:cNvSpPr/>
            <p:nvPr/>
          </p:nvSpPr>
          <p:spPr>
            <a:xfrm flipH="false" flipV="false" rot="0">
              <a:off x="0" y="0"/>
              <a:ext cx="1560628" cy="911403"/>
            </a:xfrm>
            <a:custGeom>
              <a:avLst/>
              <a:gdLst/>
              <a:ahLst/>
              <a:cxnLst/>
              <a:rect r="r" b="b" t="t" l="l"/>
              <a:pathLst>
                <a:path h="911403" w="1560628">
                  <a:moveTo>
                    <a:pt x="66634" y="0"/>
                  </a:moveTo>
                  <a:lnTo>
                    <a:pt x="1493995" y="0"/>
                  </a:lnTo>
                  <a:cubicBezTo>
                    <a:pt x="1511667" y="0"/>
                    <a:pt x="1528616" y="7020"/>
                    <a:pt x="1541112" y="19517"/>
                  </a:cubicBezTo>
                  <a:cubicBezTo>
                    <a:pt x="1553608" y="32013"/>
                    <a:pt x="1560628" y="48961"/>
                    <a:pt x="1560628" y="66634"/>
                  </a:cubicBezTo>
                  <a:lnTo>
                    <a:pt x="1560628" y="844770"/>
                  </a:lnTo>
                  <a:cubicBezTo>
                    <a:pt x="1560628" y="881570"/>
                    <a:pt x="1530796" y="911403"/>
                    <a:pt x="1493995" y="911403"/>
                  </a:cubicBezTo>
                  <a:lnTo>
                    <a:pt x="66634" y="911403"/>
                  </a:lnTo>
                  <a:cubicBezTo>
                    <a:pt x="29833" y="911403"/>
                    <a:pt x="0" y="881570"/>
                    <a:pt x="0" y="844770"/>
                  </a:cubicBezTo>
                  <a:lnTo>
                    <a:pt x="0" y="66634"/>
                  </a:lnTo>
                  <a:cubicBezTo>
                    <a:pt x="0" y="29833"/>
                    <a:pt x="29833" y="0"/>
                    <a:pt x="66634" y="0"/>
                  </a:cubicBezTo>
                  <a:close/>
                </a:path>
              </a:pathLst>
            </a:custGeom>
            <a:solidFill>
              <a:srgbClr val="B45124"/>
            </a:solidFill>
          </p:spPr>
        </p:sp>
        <p:sp>
          <p:nvSpPr>
            <p:cNvPr name="TextBox 44" id="44"/>
            <p:cNvSpPr txBox="true"/>
            <p:nvPr/>
          </p:nvSpPr>
          <p:spPr>
            <a:xfrm>
              <a:off x="0" y="-47625"/>
              <a:ext cx="1560628" cy="959028"/>
            </a:xfrm>
            <a:prstGeom prst="rect">
              <a:avLst/>
            </a:prstGeom>
          </p:spPr>
          <p:txBody>
            <a:bodyPr anchor="ctr" rtlCol="false" tIns="50800" lIns="50800" bIns="50800" rIns="50800"/>
            <a:lstStyle/>
            <a:p>
              <a:pPr algn="ctr">
                <a:lnSpc>
                  <a:spcPts val="2700"/>
                </a:lnSpc>
              </a:pPr>
            </a:p>
          </p:txBody>
        </p:sp>
      </p:grpSp>
      <p:grpSp>
        <p:nvGrpSpPr>
          <p:cNvPr name="Group 45" id="45"/>
          <p:cNvGrpSpPr/>
          <p:nvPr/>
        </p:nvGrpSpPr>
        <p:grpSpPr>
          <a:xfrm rot="0">
            <a:off x="12481974" y="5875952"/>
            <a:ext cx="4990347" cy="1102559"/>
            <a:chOff x="0" y="0"/>
            <a:chExt cx="6653796" cy="1470079"/>
          </a:xfrm>
        </p:grpSpPr>
        <p:sp>
          <p:nvSpPr>
            <p:cNvPr name="Freeform 46" id="46"/>
            <p:cNvSpPr/>
            <p:nvPr/>
          </p:nvSpPr>
          <p:spPr>
            <a:xfrm flipH="false" flipV="false" rot="0">
              <a:off x="0" y="0"/>
              <a:ext cx="6511037" cy="1470079"/>
            </a:xfrm>
            <a:custGeom>
              <a:avLst/>
              <a:gdLst/>
              <a:ahLst/>
              <a:cxnLst/>
              <a:rect r="r" b="b" t="t" l="l"/>
              <a:pathLst>
                <a:path h="1470079" w="6511037">
                  <a:moveTo>
                    <a:pt x="0" y="0"/>
                  </a:moveTo>
                  <a:lnTo>
                    <a:pt x="6511037" y="0"/>
                  </a:lnTo>
                  <a:lnTo>
                    <a:pt x="6511037" y="1470079"/>
                  </a:lnTo>
                  <a:lnTo>
                    <a:pt x="0" y="14700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7" id="47"/>
            <p:cNvSpPr txBox="true"/>
            <p:nvPr/>
          </p:nvSpPr>
          <p:spPr>
            <a:xfrm rot="0">
              <a:off x="360734" y="348959"/>
              <a:ext cx="6293062" cy="686435"/>
            </a:xfrm>
            <a:prstGeom prst="rect">
              <a:avLst/>
            </a:prstGeom>
          </p:spPr>
          <p:txBody>
            <a:bodyPr anchor="t" rtlCol="false" tIns="0" lIns="0" bIns="0" rIns="0">
              <a:spAutoFit/>
            </a:bodyPr>
            <a:lstStyle/>
            <a:p>
              <a:pPr algn="ctr">
                <a:lnSpc>
                  <a:spcPts val="4477"/>
                </a:lnSpc>
                <a:spcBef>
                  <a:spcPct val="0"/>
                </a:spcBef>
              </a:pPr>
              <a:r>
                <a:rPr lang="en-US" sz="2985" spc="68">
                  <a:solidFill>
                    <a:srgbClr val="EE0000"/>
                  </a:solidFill>
                  <a:latin typeface="League Spartan"/>
                  <a:ea typeface="League Spartan"/>
                  <a:cs typeface="League Spartan"/>
                  <a:sym typeface="League Spartan"/>
                </a:rPr>
                <a:t>CHECK IMBALANCE</a:t>
              </a:r>
            </a:p>
          </p:txBody>
        </p:sp>
      </p:grpSp>
      <p:sp>
        <p:nvSpPr>
          <p:cNvPr name="TextBox 48" id="48"/>
          <p:cNvSpPr txBox="true"/>
          <p:nvPr/>
        </p:nvSpPr>
        <p:spPr>
          <a:xfrm rot="0">
            <a:off x="12048682" y="6955940"/>
            <a:ext cx="5897589" cy="2607872"/>
          </a:xfrm>
          <a:prstGeom prst="rect">
            <a:avLst/>
          </a:prstGeom>
        </p:spPr>
        <p:txBody>
          <a:bodyPr anchor="t" rtlCol="false" tIns="0" lIns="0" bIns="0" rIns="0">
            <a:spAutoFit/>
          </a:bodyPr>
          <a:lstStyle/>
          <a:p>
            <a:pPr algn="ctr">
              <a:lnSpc>
                <a:spcPts val="3452"/>
              </a:lnSpc>
            </a:pPr>
            <a:r>
              <a:rPr lang="en-US" b="true" sz="2301" spc="52">
                <a:solidFill>
                  <a:srgbClr val="C5FFFF"/>
                </a:solidFill>
                <a:latin typeface="Garet Bold"/>
                <a:ea typeface="Garet Bold"/>
                <a:cs typeface="Garet Bold"/>
                <a:sym typeface="Garet Bold"/>
              </a:rPr>
              <a:t>Near-duplicate rows:</a:t>
            </a:r>
            <a:r>
              <a:rPr lang="en-US" sz="2301" spc="52">
                <a:solidFill>
                  <a:srgbClr val="C5FFFF"/>
                </a:solidFill>
                <a:latin typeface="Garet"/>
                <a:ea typeface="Garet"/>
                <a:cs typeface="Garet"/>
                <a:sym typeface="Garet"/>
              </a:rPr>
              <a:t> Rows that are almost the same.</a:t>
            </a:r>
          </a:p>
          <a:p>
            <a:pPr algn="ctr">
              <a:lnSpc>
                <a:spcPts val="3452"/>
              </a:lnSpc>
              <a:spcBef>
                <a:spcPct val="0"/>
              </a:spcBef>
            </a:pPr>
            <a:r>
              <a:rPr lang="en-US" b="true" sz="2301" spc="52">
                <a:solidFill>
                  <a:srgbClr val="C5FFFF"/>
                </a:solidFill>
                <a:latin typeface="Garet Bold"/>
                <a:ea typeface="Garet Bold"/>
                <a:cs typeface="Garet Bold"/>
                <a:sym typeface="Garet Bold"/>
              </a:rPr>
              <a:t>Highly correlated features:</a:t>
            </a:r>
            <a:r>
              <a:rPr lang="en-US" sz="2301" spc="52">
                <a:solidFill>
                  <a:srgbClr val="C5FFFF"/>
                </a:solidFill>
                <a:latin typeface="Garet"/>
                <a:ea typeface="Garet"/>
                <a:cs typeface="Garet"/>
                <a:sym typeface="Garet"/>
              </a:rPr>
              <a:t> Features that provide redundant information.</a:t>
            </a:r>
          </a:p>
          <a:p>
            <a:pPr algn="ctr">
              <a:lnSpc>
                <a:spcPts val="3452"/>
              </a:lnSpc>
              <a:spcBef>
                <a:spcPct val="0"/>
              </a:spcBef>
            </a:pPr>
            <a:r>
              <a:rPr lang="en-US" sz="2301" spc="52">
                <a:solidFill>
                  <a:srgbClr val="C5FFFF"/>
                </a:solidFill>
                <a:latin typeface="Garet"/>
                <a:ea typeface="Garet"/>
                <a:cs typeface="Garet"/>
                <a:sym typeface="Garet"/>
              </a:rPr>
              <a:t>It can reduce model performance due to multicollinearity.</a:t>
            </a:r>
          </a:p>
        </p:txBody>
      </p:sp>
      <p:grpSp>
        <p:nvGrpSpPr>
          <p:cNvPr name="Group 49" id="49"/>
          <p:cNvGrpSpPr/>
          <p:nvPr/>
        </p:nvGrpSpPr>
        <p:grpSpPr>
          <a:xfrm rot="0">
            <a:off x="-523105" y="385322"/>
            <a:ext cx="18613523" cy="1264573"/>
            <a:chOff x="0" y="0"/>
            <a:chExt cx="24818030" cy="1686097"/>
          </a:xfrm>
        </p:grpSpPr>
        <p:sp>
          <p:nvSpPr>
            <p:cNvPr name="Freeform 50" id="50"/>
            <p:cNvSpPr/>
            <p:nvPr/>
          </p:nvSpPr>
          <p:spPr>
            <a:xfrm flipH="false" flipV="false" rot="0">
              <a:off x="0" y="328452"/>
              <a:ext cx="9753600" cy="591127"/>
            </a:xfrm>
            <a:custGeom>
              <a:avLst/>
              <a:gdLst/>
              <a:ahLst/>
              <a:cxnLst/>
              <a:rect r="r" b="b" t="t" l="l"/>
              <a:pathLst>
                <a:path h="591127" w="9753600">
                  <a:moveTo>
                    <a:pt x="0" y="0"/>
                  </a:moveTo>
                  <a:lnTo>
                    <a:pt x="9753600" y="0"/>
                  </a:lnTo>
                  <a:lnTo>
                    <a:pt x="9753600" y="591128"/>
                  </a:lnTo>
                  <a:lnTo>
                    <a:pt x="0" y="59112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51" id="51"/>
            <p:cNvSpPr txBox="true"/>
            <p:nvPr/>
          </p:nvSpPr>
          <p:spPr>
            <a:xfrm rot="0">
              <a:off x="7135855" y="180975"/>
              <a:ext cx="17682175" cy="1505122"/>
            </a:xfrm>
            <a:prstGeom prst="rect">
              <a:avLst/>
            </a:prstGeom>
          </p:spPr>
          <p:txBody>
            <a:bodyPr anchor="t" rtlCol="false" tIns="0" lIns="0" bIns="0" rIns="0">
              <a:spAutoFit/>
            </a:bodyPr>
            <a:lstStyle/>
            <a:p>
              <a:pPr algn="ctr">
                <a:lnSpc>
                  <a:spcPts val="4014"/>
                </a:lnSpc>
              </a:pPr>
              <a:r>
                <a:rPr lang="en-US" sz="5018" b="true">
                  <a:solidFill>
                    <a:srgbClr val="000000"/>
                  </a:solidFill>
                  <a:latin typeface="TT Autonomous Bold"/>
                  <a:ea typeface="TT Autonomous Bold"/>
                  <a:cs typeface="TT Autonomous Bold"/>
                  <a:sym typeface="TT Autonomous Bold"/>
                </a:rPr>
                <a:t>PREPROCESSING</a:t>
              </a:r>
            </a:p>
            <a:p>
              <a:pPr algn="ctr">
                <a:lnSpc>
                  <a:spcPts val="4014"/>
                </a:lnSpc>
              </a:pPr>
              <a:r>
                <a:rPr lang="en-US" sz="5018" b="true">
                  <a:solidFill>
                    <a:srgbClr val="000000"/>
                  </a:solidFill>
                  <a:latin typeface="TT Autonomous Bold"/>
                  <a:ea typeface="TT Autonomous Bold"/>
                  <a:cs typeface="TT Autonomous Bold"/>
                  <a:sym typeface="TT Autonomous Bold"/>
                </a:rPr>
                <a:t>(CLEANING)</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grpSp>
        <p:nvGrpSpPr>
          <p:cNvPr name="Group 5" id="5"/>
          <p:cNvGrpSpPr/>
          <p:nvPr/>
        </p:nvGrpSpPr>
        <p:grpSpPr>
          <a:xfrm rot="0">
            <a:off x="11947328" y="2720533"/>
            <a:ext cx="6559575" cy="5915695"/>
            <a:chOff x="0" y="0"/>
            <a:chExt cx="1727625" cy="1558043"/>
          </a:xfrm>
        </p:grpSpPr>
        <p:sp>
          <p:nvSpPr>
            <p:cNvPr name="Freeform 6" id="6"/>
            <p:cNvSpPr/>
            <p:nvPr/>
          </p:nvSpPr>
          <p:spPr>
            <a:xfrm flipH="false" flipV="false" rot="0">
              <a:off x="0" y="0"/>
              <a:ext cx="1727625" cy="1558043"/>
            </a:xfrm>
            <a:custGeom>
              <a:avLst/>
              <a:gdLst/>
              <a:ahLst/>
              <a:cxnLst/>
              <a:rect r="r" b="b" t="t" l="l"/>
              <a:pathLst>
                <a:path h="1558043" w="1727625">
                  <a:moveTo>
                    <a:pt x="0" y="0"/>
                  </a:moveTo>
                  <a:lnTo>
                    <a:pt x="1727625" y="0"/>
                  </a:lnTo>
                  <a:lnTo>
                    <a:pt x="1727625" y="1558043"/>
                  </a:lnTo>
                  <a:lnTo>
                    <a:pt x="0" y="1558043"/>
                  </a:lnTo>
                  <a:close/>
                </a:path>
              </a:pathLst>
            </a:custGeom>
            <a:solidFill>
              <a:srgbClr val="FFDE59"/>
            </a:solidFill>
          </p:spPr>
        </p:sp>
        <p:sp>
          <p:nvSpPr>
            <p:cNvPr name="TextBox 7" id="7"/>
            <p:cNvSpPr txBox="true"/>
            <p:nvPr/>
          </p:nvSpPr>
          <p:spPr>
            <a:xfrm>
              <a:off x="0" y="-47625"/>
              <a:ext cx="1727625" cy="1605668"/>
            </a:xfrm>
            <a:prstGeom prst="rect">
              <a:avLst/>
            </a:prstGeom>
          </p:spPr>
          <p:txBody>
            <a:bodyPr anchor="ctr" rtlCol="false" tIns="50800" lIns="50800" bIns="50800" rIns="50800"/>
            <a:lstStyle/>
            <a:p>
              <a:pPr algn="ctr">
                <a:lnSpc>
                  <a:spcPts val="2700"/>
                </a:lnSpc>
              </a:pPr>
            </a:p>
          </p:txBody>
        </p:sp>
      </p:grpSp>
      <p:sp>
        <p:nvSpPr>
          <p:cNvPr name="Freeform 8" id="8"/>
          <p:cNvSpPr/>
          <p:nvPr/>
        </p:nvSpPr>
        <p:spPr>
          <a:xfrm flipH="false" flipV="false" rot="0">
            <a:off x="-132197" y="-314111"/>
            <a:ext cx="19061066" cy="11334680"/>
          </a:xfrm>
          <a:custGeom>
            <a:avLst/>
            <a:gdLst/>
            <a:ahLst/>
            <a:cxnLst/>
            <a:rect r="r" b="b" t="t" l="l"/>
            <a:pathLst>
              <a:path h="11334680" w="19061066">
                <a:moveTo>
                  <a:pt x="0" y="0"/>
                </a:moveTo>
                <a:lnTo>
                  <a:pt x="19061066" y="0"/>
                </a:lnTo>
                <a:lnTo>
                  <a:pt x="19061066" y="11334680"/>
                </a:lnTo>
                <a:lnTo>
                  <a:pt x="0" y="11334680"/>
                </a:lnTo>
                <a:lnTo>
                  <a:pt x="0" y="0"/>
                </a:lnTo>
                <a:close/>
              </a:path>
            </a:pathLst>
          </a:custGeom>
          <a:blipFill>
            <a:blip r:embed="rId5">
              <a:alphaModFix amt="61000"/>
            </a:blip>
            <a:stretch>
              <a:fillRect l="0" t="-6020" r="0" b="-6020"/>
            </a:stretch>
          </a:blipFill>
        </p:spPr>
      </p:sp>
      <p:grpSp>
        <p:nvGrpSpPr>
          <p:cNvPr name="Group 9" id="9"/>
          <p:cNvGrpSpPr/>
          <p:nvPr/>
        </p:nvGrpSpPr>
        <p:grpSpPr>
          <a:xfrm rot="0">
            <a:off x="12097753" y="71491"/>
            <a:ext cx="5310629" cy="1323471"/>
            <a:chOff x="0" y="0"/>
            <a:chExt cx="7080839" cy="1764628"/>
          </a:xfrm>
        </p:grpSpPr>
        <p:sp>
          <p:nvSpPr>
            <p:cNvPr name="Freeform 10" id="10"/>
            <p:cNvSpPr/>
            <p:nvPr/>
          </p:nvSpPr>
          <p:spPr>
            <a:xfrm flipH="false" flipV="false" rot="0">
              <a:off x="49249" y="0"/>
              <a:ext cx="6982341" cy="1764628"/>
            </a:xfrm>
            <a:custGeom>
              <a:avLst/>
              <a:gdLst/>
              <a:ahLst/>
              <a:cxnLst/>
              <a:rect r="r" b="b" t="t" l="l"/>
              <a:pathLst>
                <a:path h="1764628" w="6982341">
                  <a:moveTo>
                    <a:pt x="0" y="0"/>
                  </a:moveTo>
                  <a:lnTo>
                    <a:pt x="6982341" y="0"/>
                  </a:lnTo>
                  <a:lnTo>
                    <a:pt x="6982341" y="1764628"/>
                  </a:lnTo>
                  <a:lnTo>
                    <a:pt x="0" y="17646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0" y="422366"/>
              <a:ext cx="7080839" cy="980518"/>
            </a:xfrm>
            <a:prstGeom prst="rect">
              <a:avLst/>
            </a:prstGeom>
          </p:spPr>
          <p:txBody>
            <a:bodyPr anchor="t" rtlCol="false" tIns="0" lIns="0" bIns="0" rIns="0">
              <a:spAutoFit/>
            </a:bodyPr>
            <a:lstStyle/>
            <a:p>
              <a:pPr algn="ctr">
                <a:lnSpc>
                  <a:spcPts val="6394"/>
                </a:lnSpc>
                <a:spcBef>
                  <a:spcPct val="0"/>
                </a:spcBef>
              </a:pPr>
              <a:r>
                <a:rPr lang="en-US" b="true" sz="4262" spc="98">
                  <a:solidFill>
                    <a:srgbClr val="FFDE59"/>
                  </a:solidFill>
                  <a:latin typeface="Canva Sans Bold"/>
                  <a:ea typeface="Canva Sans Bold"/>
                  <a:cs typeface="Canva Sans Bold"/>
                  <a:sym typeface="Canva Sans Bold"/>
                </a:rPr>
                <a:t>DECISION TREE</a:t>
              </a:r>
            </a:p>
          </p:txBody>
        </p:sp>
      </p:grpSp>
      <p:grpSp>
        <p:nvGrpSpPr>
          <p:cNvPr name="Group 12" id="12"/>
          <p:cNvGrpSpPr/>
          <p:nvPr/>
        </p:nvGrpSpPr>
        <p:grpSpPr>
          <a:xfrm rot="0">
            <a:off x="-1794672" y="301581"/>
            <a:ext cx="13742000" cy="1221899"/>
            <a:chOff x="0" y="0"/>
            <a:chExt cx="18322667" cy="1629199"/>
          </a:xfrm>
        </p:grpSpPr>
        <p:sp>
          <p:nvSpPr>
            <p:cNvPr name="Freeform 13" id="13"/>
            <p:cNvSpPr/>
            <p:nvPr/>
          </p:nvSpPr>
          <p:spPr>
            <a:xfrm flipH="false" flipV="false" rot="0">
              <a:off x="0" y="519036"/>
              <a:ext cx="9753600" cy="591127"/>
            </a:xfrm>
            <a:custGeom>
              <a:avLst/>
              <a:gdLst/>
              <a:ahLst/>
              <a:cxnLst/>
              <a:rect r="r" b="b" t="t" l="l"/>
              <a:pathLst>
                <a:path h="591127" w="9753600">
                  <a:moveTo>
                    <a:pt x="0" y="0"/>
                  </a:moveTo>
                  <a:lnTo>
                    <a:pt x="9753600" y="0"/>
                  </a:lnTo>
                  <a:lnTo>
                    <a:pt x="9753600" y="591127"/>
                  </a:lnTo>
                  <a:lnTo>
                    <a:pt x="0" y="591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9753600" y="304800"/>
              <a:ext cx="8569067" cy="1324399"/>
            </a:xfrm>
            <a:prstGeom prst="rect">
              <a:avLst/>
            </a:prstGeom>
          </p:spPr>
          <p:txBody>
            <a:bodyPr anchor="t" rtlCol="false" tIns="0" lIns="0" bIns="0" rIns="0">
              <a:spAutoFit/>
            </a:bodyPr>
            <a:lstStyle/>
            <a:p>
              <a:pPr algn="ctr">
                <a:lnSpc>
                  <a:spcPts val="6456"/>
                </a:lnSpc>
              </a:pPr>
              <a:r>
                <a:rPr lang="en-US" sz="8070" b="true">
                  <a:solidFill>
                    <a:srgbClr val="000000"/>
                  </a:solidFill>
                  <a:latin typeface="TT Autonomous Bold"/>
                  <a:ea typeface="TT Autonomous Bold"/>
                  <a:cs typeface="TT Autonomous Bold"/>
                  <a:sym typeface="TT Autonomous Bold"/>
                </a:rPr>
                <a:t>MODELS</a:t>
              </a:r>
            </a:p>
          </p:txBody>
        </p:sp>
      </p:grpSp>
      <p:grpSp>
        <p:nvGrpSpPr>
          <p:cNvPr name="Group 15" id="15"/>
          <p:cNvGrpSpPr/>
          <p:nvPr/>
        </p:nvGrpSpPr>
        <p:grpSpPr>
          <a:xfrm rot="0">
            <a:off x="629959" y="1394962"/>
            <a:ext cx="5831198" cy="4463401"/>
            <a:chOff x="0" y="0"/>
            <a:chExt cx="7774931" cy="5951201"/>
          </a:xfrm>
        </p:grpSpPr>
        <p:grpSp>
          <p:nvGrpSpPr>
            <p:cNvPr name="Group 16" id="16"/>
            <p:cNvGrpSpPr/>
            <p:nvPr/>
          </p:nvGrpSpPr>
          <p:grpSpPr>
            <a:xfrm rot="0">
              <a:off x="0" y="0"/>
              <a:ext cx="7774931" cy="5951201"/>
              <a:chOff x="0" y="0"/>
              <a:chExt cx="1535789" cy="1175546"/>
            </a:xfrm>
          </p:grpSpPr>
          <p:sp>
            <p:nvSpPr>
              <p:cNvPr name="Freeform 17" id="17"/>
              <p:cNvSpPr/>
              <p:nvPr/>
            </p:nvSpPr>
            <p:spPr>
              <a:xfrm flipH="false" flipV="false" rot="0">
                <a:off x="0" y="0"/>
                <a:ext cx="1535789" cy="1175546"/>
              </a:xfrm>
              <a:custGeom>
                <a:avLst/>
                <a:gdLst/>
                <a:ahLst/>
                <a:cxnLst/>
                <a:rect r="r" b="b" t="t" l="l"/>
                <a:pathLst>
                  <a:path h="1175546" w="1535789">
                    <a:moveTo>
                      <a:pt x="0" y="0"/>
                    </a:moveTo>
                    <a:lnTo>
                      <a:pt x="1535789" y="0"/>
                    </a:lnTo>
                    <a:lnTo>
                      <a:pt x="1535789" y="1175546"/>
                    </a:lnTo>
                    <a:lnTo>
                      <a:pt x="0" y="1175546"/>
                    </a:lnTo>
                    <a:close/>
                  </a:path>
                </a:pathLst>
              </a:custGeom>
              <a:solidFill>
                <a:srgbClr val="FFDE59"/>
              </a:solidFill>
            </p:spPr>
          </p:sp>
          <p:sp>
            <p:nvSpPr>
              <p:cNvPr name="TextBox 18" id="18"/>
              <p:cNvSpPr txBox="true"/>
              <p:nvPr/>
            </p:nvSpPr>
            <p:spPr>
              <a:xfrm>
                <a:off x="0" y="-47625"/>
                <a:ext cx="1535789" cy="1223171"/>
              </a:xfrm>
              <a:prstGeom prst="rect">
                <a:avLst/>
              </a:prstGeom>
            </p:spPr>
            <p:txBody>
              <a:bodyPr anchor="ctr" rtlCol="false" tIns="50800" lIns="50800" bIns="50800" rIns="50800"/>
              <a:lstStyle/>
              <a:p>
                <a:pPr algn="ctr">
                  <a:lnSpc>
                    <a:spcPts val="2700"/>
                  </a:lnSpc>
                </a:pPr>
              </a:p>
            </p:txBody>
          </p:sp>
        </p:grpSp>
        <p:sp>
          <p:nvSpPr>
            <p:cNvPr name="Freeform 19" id="19"/>
            <p:cNvSpPr/>
            <p:nvPr/>
          </p:nvSpPr>
          <p:spPr>
            <a:xfrm flipH="false" flipV="false" rot="0">
              <a:off x="201977" y="157363"/>
              <a:ext cx="7388475" cy="5575284"/>
            </a:xfrm>
            <a:custGeom>
              <a:avLst/>
              <a:gdLst/>
              <a:ahLst/>
              <a:cxnLst/>
              <a:rect r="r" b="b" t="t" l="l"/>
              <a:pathLst>
                <a:path h="5575284" w="7388475">
                  <a:moveTo>
                    <a:pt x="0" y="0"/>
                  </a:moveTo>
                  <a:lnTo>
                    <a:pt x="7388476" y="0"/>
                  </a:lnTo>
                  <a:lnTo>
                    <a:pt x="7388476" y="5575285"/>
                  </a:lnTo>
                  <a:lnTo>
                    <a:pt x="0" y="5575285"/>
                  </a:lnTo>
                  <a:lnTo>
                    <a:pt x="0" y="0"/>
                  </a:lnTo>
                  <a:close/>
                </a:path>
              </a:pathLst>
            </a:custGeom>
            <a:blipFill>
              <a:blip r:embed="rId10"/>
              <a:stretch>
                <a:fillRect l="-1245" t="0" r="-1245" b="0"/>
              </a:stretch>
            </a:blipFill>
          </p:spPr>
        </p:sp>
      </p:grpSp>
      <p:grpSp>
        <p:nvGrpSpPr>
          <p:cNvPr name="Group 20" id="20"/>
          <p:cNvGrpSpPr/>
          <p:nvPr/>
        </p:nvGrpSpPr>
        <p:grpSpPr>
          <a:xfrm rot="0">
            <a:off x="11749797" y="1523480"/>
            <a:ext cx="6328906" cy="8638030"/>
            <a:chOff x="0" y="0"/>
            <a:chExt cx="8438542" cy="11517373"/>
          </a:xfrm>
        </p:grpSpPr>
        <p:grpSp>
          <p:nvGrpSpPr>
            <p:cNvPr name="Group 21" id="21"/>
            <p:cNvGrpSpPr/>
            <p:nvPr/>
          </p:nvGrpSpPr>
          <p:grpSpPr>
            <a:xfrm rot="0">
              <a:off x="0" y="304361"/>
              <a:ext cx="8438542" cy="11089064"/>
              <a:chOff x="0" y="0"/>
              <a:chExt cx="2379834" cy="3127333"/>
            </a:xfrm>
          </p:grpSpPr>
          <p:sp>
            <p:nvSpPr>
              <p:cNvPr name="Freeform 22" id="22"/>
              <p:cNvSpPr/>
              <p:nvPr/>
            </p:nvSpPr>
            <p:spPr>
              <a:xfrm flipH="false" flipV="false" rot="0">
                <a:off x="0" y="0"/>
                <a:ext cx="2379834" cy="3127333"/>
              </a:xfrm>
              <a:custGeom>
                <a:avLst/>
                <a:gdLst/>
                <a:ahLst/>
                <a:cxnLst/>
                <a:rect r="r" b="b" t="t" l="l"/>
                <a:pathLst>
                  <a:path h="3127333" w="2379834">
                    <a:moveTo>
                      <a:pt x="62386" y="0"/>
                    </a:moveTo>
                    <a:lnTo>
                      <a:pt x="2317448" y="0"/>
                    </a:lnTo>
                    <a:cubicBezTo>
                      <a:pt x="2333994" y="0"/>
                      <a:pt x="2349862" y="6573"/>
                      <a:pt x="2361562" y="18273"/>
                    </a:cubicBezTo>
                    <a:cubicBezTo>
                      <a:pt x="2373261" y="29972"/>
                      <a:pt x="2379834" y="45841"/>
                      <a:pt x="2379834" y="62386"/>
                    </a:cubicBezTo>
                    <a:lnTo>
                      <a:pt x="2379834" y="3064947"/>
                    </a:lnTo>
                    <a:cubicBezTo>
                      <a:pt x="2379834" y="3099402"/>
                      <a:pt x="2351903" y="3127333"/>
                      <a:pt x="2317448" y="3127333"/>
                    </a:cubicBezTo>
                    <a:lnTo>
                      <a:pt x="62386" y="3127333"/>
                    </a:lnTo>
                    <a:cubicBezTo>
                      <a:pt x="45841" y="3127333"/>
                      <a:pt x="29972" y="3120760"/>
                      <a:pt x="18273" y="3109061"/>
                    </a:cubicBezTo>
                    <a:cubicBezTo>
                      <a:pt x="6573" y="3097361"/>
                      <a:pt x="0" y="3081493"/>
                      <a:pt x="0" y="3064947"/>
                    </a:cubicBezTo>
                    <a:lnTo>
                      <a:pt x="0" y="62386"/>
                    </a:lnTo>
                    <a:cubicBezTo>
                      <a:pt x="0" y="45841"/>
                      <a:pt x="6573" y="29972"/>
                      <a:pt x="18273" y="18273"/>
                    </a:cubicBezTo>
                    <a:cubicBezTo>
                      <a:pt x="29972" y="6573"/>
                      <a:pt x="45841" y="0"/>
                      <a:pt x="62386" y="0"/>
                    </a:cubicBezTo>
                    <a:close/>
                  </a:path>
                </a:pathLst>
              </a:custGeom>
              <a:solidFill>
                <a:srgbClr val="FF8F0B"/>
              </a:solidFill>
              <a:ln w="38100" cap="rnd">
                <a:solidFill>
                  <a:srgbClr val="000000"/>
                </a:solidFill>
                <a:prstDash val="lgDash"/>
                <a:round/>
              </a:ln>
            </p:spPr>
          </p:sp>
          <p:sp>
            <p:nvSpPr>
              <p:cNvPr name="TextBox 23" id="23"/>
              <p:cNvSpPr txBox="true"/>
              <p:nvPr/>
            </p:nvSpPr>
            <p:spPr>
              <a:xfrm>
                <a:off x="0" y="-38100"/>
                <a:ext cx="2379834" cy="3165433"/>
              </a:xfrm>
              <a:prstGeom prst="rect">
                <a:avLst/>
              </a:prstGeom>
            </p:spPr>
            <p:txBody>
              <a:bodyPr anchor="ctr" rtlCol="false" tIns="35581" lIns="35581" bIns="35581" rIns="35581"/>
              <a:lstStyle/>
              <a:p>
                <a:pPr algn="ctr">
                  <a:lnSpc>
                    <a:spcPts val="2699"/>
                  </a:lnSpc>
                </a:pPr>
              </a:p>
            </p:txBody>
          </p:sp>
        </p:grpSp>
        <p:grpSp>
          <p:nvGrpSpPr>
            <p:cNvPr name="Group 24" id="24"/>
            <p:cNvGrpSpPr/>
            <p:nvPr/>
          </p:nvGrpSpPr>
          <p:grpSpPr>
            <a:xfrm rot="0">
              <a:off x="2302139" y="0"/>
              <a:ext cx="3834263" cy="608062"/>
              <a:chOff x="0" y="0"/>
              <a:chExt cx="2282204" cy="361927"/>
            </a:xfrm>
          </p:grpSpPr>
          <p:sp>
            <p:nvSpPr>
              <p:cNvPr name="Freeform 25" id="25"/>
              <p:cNvSpPr/>
              <p:nvPr/>
            </p:nvSpPr>
            <p:spPr>
              <a:xfrm flipH="false" flipV="false" rot="0">
                <a:off x="0" y="0"/>
                <a:ext cx="2282204" cy="361927"/>
              </a:xfrm>
              <a:custGeom>
                <a:avLst/>
                <a:gdLst/>
                <a:ahLst/>
                <a:cxnLst/>
                <a:rect r="r" b="b" t="t" l="l"/>
                <a:pathLst>
                  <a:path h="361927" w="2282204">
                    <a:moveTo>
                      <a:pt x="2079004" y="0"/>
                    </a:moveTo>
                    <a:cubicBezTo>
                      <a:pt x="2191228" y="0"/>
                      <a:pt x="2282204" y="81020"/>
                      <a:pt x="2282204" y="180963"/>
                    </a:cubicBezTo>
                    <a:cubicBezTo>
                      <a:pt x="2282204" y="280906"/>
                      <a:pt x="2191228" y="361927"/>
                      <a:pt x="2079004" y="361927"/>
                    </a:cubicBezTo>
                    <a:lnTo>
                      <a:pt x="203200" y="361927"/>
                    </a:lnTo>
                    <a:cubicBezTo>
                      <a:pt x="90976" y="361927"/>
                      <a:pt x="0" y="280906"/>
                      <a:pt x="0" y="180963"/>
                    </a:cubicBezTo>
                    <a:cubicBezTo>
                      <a:pt x="0" y="81020"/>
                      <a:pt x="90976" y="0"/>
                      <a:pt x="203200" y="0"/>
                    </a:cubicBezTo>
                    <a:close/>
                  </a:path>
                </a:pathLst>
              </a:custGeom>
              <a:solidFill>
                <a:srgbClr val="B45124"/>
              </a:solidFill>
            </p:spPr>
          </p:sp>
          <p:sp>
            <p:nvSpPr>
              <p:cNvPr name="TextBox 26" id="26"/>
              <p:cNvSpPr txBox="true"/>
              <p:nvPr/>
            </p:nvSpPr>
            <p:spPr>
              <a:xfrm>
                <a:off x="0" y="-38100"/>
                <a:ext cx="2282204" cy="400027"/>
              </a:xfrm>
              <a:prstGeom prst="rect">
                <a:avLst/>
              </a:prstGeom>
            </p:spPr>
            <p:txBody>
              <a:bodyPr anchor="ctr" rtlCol="false" tIns="47587" lIns="47587" bIns="47587" rIns="47587"/>
              <a:lstStyle/>
              <a:p>
                <a:pPr algn="ctr">
                  <a:lnSpc>
                    <a:spcPts val="2699"/>
                  </a:lnSpc>
                </a:pPr>
              </a:p>
            </p:txBody>
          </p:sp>
        </p:grpSp>
        <p:sp>
          <p:nvSpPr>
            <p:cNvPr name="TextBox 27" id="27"/>
            <p:cNvSpPr txBox="true"/>
            <p:nvPr/>
          </p:nvSpPr>
          <p:spPr>
            <a:xfrm rot="0">
              <a:off x="393590" y="750937"/>
              <a:ext cx="7764018" cy="10766436"/>
            </a:xfrm>
            <a:prstGeom prst="rect">
              <a:avLst/>
            </a:prstGeom>
          </p:spPr>
          <p:txBody>
            <a:bodyPr anchor="t" rtlCol="false" tIns="0" lIns="0" bIns="0" rIns="0">
              <a:spAutoFit/>
            </a:bodyPr>
            <a:lstStyle/>
            <a:p>
              <a:pPr algn="ctr">
                <a:lnSpc>
                  <a:spcPts val="1929"/>
                </a:lnSpc>
              </a:pPr>
              <a:r>
                <a:rPr lang="en-US" b="true" sz="1286" spc="29">
                  <a:solidFill>
                    <a:srgbClr val="FFFFFF"/>
                  </a:solidFill>
                  <a:latin typeface="Canva Sans Bold"/>
                  <a:ea typeface="Canva Sans Bold"/>
                  <a:cs typeface="Canva Sans Bold"/>
                  <a:sym typeface="Canva Sans Bold"/>
                </a:rPr>
                <a:t>In this project, we use a Decision Tree Classifier from the sklearn library to help us predict the most suitable crop based on soil and weather data.</a:t>
              </a:r>
            </a:p>
            <a:p>
              <a:pPr algn="ctr">
                <a:lnSpc>
                  <a:spcPts val="1929"/>
                </a:lnSpc>
              </a:pPr>
              <a:r>
                <a:rPr lang="en-US" b="true" sz="1286" spc="29">
                  <a:solidFill>
                    <a:srgbClr val="FFFFFF"/>
                  </a:solidFill>
                  <a:latin typeface="Canva Sans Bold"/>
                  <a:ea typeface="Canva Sans Bold"/>
                  <a:cs typeface="Canva Sans Bold"/>
                  <a:sym typeface="Canva Sans Bold"/>
                </a:rPr>
                <a:t>First, we divide our dataset into two parts using train_test_split from sklearn.model_selection. The two parts are:</a:t>
              </a:r>
            </a:p>
            <a:p>
              <a:pPr algn="ctr">
                <a:lnSpc>
                  <a:spcPts val="1929"/>
                </a:lnSpc>
              </a:pPr>
              <a:r>
                <a:rPr lang="en-US" b="true" sz="1286" spc="29">
                  <a:solidFill>
                    <a:srgbClr val="FFFFFF"/>
                  </a:solidFill>
                  <a:latin typeface="Canva Sans Bold"/>
                  <a:ea typeface="Canva Sans Bold"/>
                  <a:cs typeface="Canva Sans Bold"/>
                  <a:sym typeface="Canva Sans Bold"/>
                </a:rPr>
                <a:t>Training data – used to teach the model</a:t>
              </a:r>
            </a:p>
            <a:p>
              <a:pPr algn="ctr">
                <a:lnSpc>
                  <a:spcPts val="1929"/>
                </a:lnSpc>
              </a:pPr>
              <a:r>
                <a:rPr lang="en-US" b="true" sz="1286" spc="29">
                  <a:solidFill>
                    <a:srgbClr val="FFFFFF"/>
                  </a:solidFill>
                  <a:latin typeface="Canva Sans Bold"/>
                  <a:ea typeface="Canva Sans Bold"/>
                  <a:cs typeface="Canva Sans Bold"/>
                  <a:sym typeface="Canva Sans Bold"/>
                </a:rPr>
                <a:t>Test data – used to check how well the model performs on new, unseen data</a:t>
              </a:r>
            </a:p>
            <a:p>
              <a:pPr algn="ctr">
                <a:lnSpc>
                  <a:spcPts val="1929"/>
                </a:lnSpc>
              </a:pPr>
              <a:r>
                <a:rPr lang="en-US" b="true" sz="1286" spc="29">
                  <a:solidFill>
                    <a:srgbClr val="FFFFFF"/>
                  </a:solidFill>
                  <a:latin typeface="Canva Sans Bold"/>
                  <a:ea typeface="Canva Sans Bold"/>
                  <a:cs typeface="Canva Sans Bold"/>
                  <a:sym typeface="Canva Sans Bold"/>
                </a:rPr>
                <a:t>Next, we use the DecisionTreeClassifier from sklearn.tree. This is a type of classification algorithm that splits the data into branches based on feature values. A model instance is created to begin the training process.</a:t>
              </a:r>
            </a:p>
            <a:p>
              <a:pPr algn="ctr">
                <a:lnSpc>
                  <a:spcPts val="1929"/>
                </a:lnSpc>
              </a:pPr>
              <a:r>
                <a:rPr lang="en-US" b="true" sz="1286" spc="29">
                  <a:solidFill>
                    <a:srgbClr val="FFFFFF"/>
                  </a:solidFill>
                  <a:latin typeface="Canva Sans Bold"/>
                  <a:ea typeface="Canva Sans Bold"/>
                  <a:cs typeface="Canva Sans Bold"/>
                  <a:sym typeface="Canva Sans Bold"/>
                </a:rPr>
                <a:t>In our model:</a:t>
              </a:r>
            </a:p>
            <a:p>
              <a:pPr algn="ctr">
                <a:lnSpc>
                  <a:spcPts val="1929"/>
                </a:lnSpc>
              </a:pPr>
              <a:r>
                <a:rPr lang="en-US" b="true" sz="1286" spc="29">
                  <a:solidFill>
                    <a:srgbClr val="FFFFFF"/>
                  </a:solidFill>
                  <a:latin typeface="Canva Sans Bold"/>
                  <a:ea typeface="Canva Sans Bold"/>
                  <a:cs typeface="Canva Sans Bold"/>
                  <a:sym typeface="Canva Sans Bold"/>
                </a:rPr>
                <a:t>We set random_state=42, which is a fixed value for the random number generator. This ensures the results are consistent each time we run the program.</a:t>
              </a:r>
            </a:p>
            <a:p>
              <a:pPr algn="ctr">
                <a:lnSpc>
                  <a:spcPts val="1929"/>
                </a:lnSpc>
              </a:pPr>
              <a:r>
                <a:rPr lang="en-US" b="true" sz="1286" spc="29">
                  <a:solidFill>
                    <a:srgbClr val="FFFFFF"/>
                  </a:solidFill>
                  <a:latin typeface="Canva Sans Bold"/>
                  <a:ea typeface="Canva Sans Bold"/>
                  <a:cs typeface="Canva Sans Bold"/>
                  <a:sym typeface="Canva Sans Bold"/>
                </a:rPr>
                <a:t>After setting up the model, we train it using the .fit() method. This method takes the training features (X_train) and the training labels (y_train) as inputs. The model learns the relationships between the inputs (like nitrogen, pH, rainfall) and the output (which crop to grow).</a:t>
              </a:r>
            </a:p>
            <a:p>
              <a:pPr algn="ctr">
                <a:lnSpc>
                  <a:spcPts val="1929"/>
                </a:lnSpc>
              </a:pPr>
              <a:r>
                <a:rPr lang="en-US" b="true" sz="1286" spc="29">
                  <a:solidFill>
                    <a:srgbClr val="FFFFFF"/>
                  </a:solidFill>
                  <a:latin typeface="Canva Sans Bold"/>
                  <a:ea typeface="Canva Sans Bold"/>
                  <a:cs typeface="Canva Sans Bold"/>
                  <a:sym typeface="Canva Sans Bold"/>
                </a:rPr>
                <a:t>Finally, we evaluate the model’s performance on both the training and testing data:</a:t>
              </a:r>
            </a:p>
            <a:p>
              <a:pPr algn="ctr">
                <a:lnSpc>
                  <a:spcPts val="1929"/>
                </a:lnSpc>
              </a:pPr>
              <a:r>
                <a:rPr lang="en-US" b="true" sz="1286" spc="29">
                  <a:solidFill>
                    <a:srgbClr val="FFFFFF"/>
                  </a:solidFill>
                  <a:latin typeface="Canva Sans Bold"/>
                  <a:ea typeface="Canva Sans Bold"/>
                  <a:cs typeface="Canva Sans Bold"/>
                  <a:sym typeface="Canva Sans Bold"/>
                </a:rPr>
                <a:t>The .score() method calculates the accuracy, which is the percentage of correct predictions made by the model.</a:t>
              </a:r>
            </a:p>
            <a:p>
              <a:pPr algn="ctr">
                <a:lnSpc>
                  <a:spcPts val="1929"/>
                </a:lnSpc>
              </a:pPr>
              <a:r>
                <a:rPr lang="en-US" b="true" sz="1286" spc="29">
                  <a:solidFill>
                    <a:srgbClr val="FFFFFF"/>
                  </a:solidFill>
                  <a:latin typeface="Canva Sans Bold"/>
                  <a:ea typeface="Canva Sans Bold"/>
                  <a:cs typeface="Canva Sans Bold"/>
                  <a:sym typeface="Canva Sans Bold"/>
                </a:rPr>
                <a:t>The training accuracy which is 100% shows how well the model learned from the data it was trained on.</a:t>
              </a:r>
            </a:p>
            <a:p>
              <a:pPr algn="ctr">
                <a:lnSpc>
                  <a:spcPts val="1929"/>
                </a:lnSpc>
              </a:pPr>
              <a:r>
                <a:rPr lang="en-US" b="true" sz="1286" spc="29">
                  <a:solidFill>
                    <a:srgbClr val="FFFFFF"/>
                  </a:solidFill>
                  <a:latin typeface="Canva Sans Bold"/>
                  <a:ea typeface="Canva Sans Bold"/>
                  <a:cs typeface="Canva Sans Bold"/>
                  <a:sym typeface="Canva Sans Bold"/>
                </a:rPr>
                <a:t>The test accuracy which is 98.73% on the other hand shows how well the model can predict crops on new, unseen data.</a:t>
              </a:r>
            </a:p>
            <a:p>
              <a:pPr algn="ctr">
                <a:lnSpc>
                  <a:spcPts val="1929"/>
                </a:lnSpc>
              </a:pPr>
              <a:r>
                <a:rPr lang="en-US" b="true" sz="1286" spc="29">
                  <a:solidFill>
                    <a:srgbClr val="FFFFFF"/>
                  </a:solidFill>
                  <a:latin typeface="Canva Sans Bold"/>
                  <a:ea typeface="Canva Sans Bold"/>
                  <a:cs typeface="Canva Sans Bold"/>
                  <a:sym typeface="Canva Sans Bold"/>
                </a:rPr>
                <a:t>This helps us understand if the model is learning well and making useful predictions, especially for helping farmers decide what crop to grow based on their land’s conditions. ‎</a:t>
              </a:r>
            </a:p>
            <a:p>
              <a:pPr algn="ctr">
                <a:lnSpc>
                  <a:spcPts val="1929"/>
                </a:lnSpc>
                <a:spcBef>
                  <a:spcPct val="0"/>
                </a:spcBef>
              </a:pPr>
            </a:p>
          </p:txBody>
        </p:sp>
        <p:sp>
          <p:nvSpPr>
            <p:cNvPr name="TextBox 28" id="28"/>
            <p:cNvSpPr txBox="true"/>
            <p:nvPr/>
          </p:nvSpPr>
          <p:spPr>
            <a:xfrm rot="0">
              <a:off x="2441675" y="-51670"/>
              <a:ext cx="3581917" cy="635861"/>
            </a:xfrm>
            <a:prstGeom prst="rect">
              <a:avLst/>
            </a:prstGeom>
          </p:spPr>
          <p:txBody>
            <a:bodyPr anchor="t" rtlCol="false" tIns="0" lIns="0" bIns="0" rIns="0">
              <a:spAutoFit/>
            </a:bodyPr>
            <a:lstStyle/>
            <a:p>
              <a:pPr algn="ctr">
                <a:lnSpc>
                  <a:spcPts val="4131"/>
                </a:lnSpc>
                <a:spcBef>
                  <a:spcPct val="0"/>
                </a:spcBef>
              </a:pPr>
              <a:r>
                <a:rPr lang="en-US" b="true" sz="2754" spc="63">
                  <a:solidFill>
                    <a:srgbClr val="FFDE59"/>
                  </a:solidFill>
                  <a:latin typeface="Canva Sans Bold"/>
                  <a:ea typeface="Canva Sans Bold"/>
                  <a:cs typeface="Canva Sans Bold"/>
                  <a:sym typeface="Canva Sans Bold"/>
                </a:rPr>
                <a:t>EXPLANATION</a:t>
              </a:r>
            </a:p>
          </p:txBody>
        </p:sp>
      </p:grpSp>
      <p:grpSp>
        <p:nvGrpSpPr>
          <p:cNvPr name="Group 29" id="29"/>
          <p:cNvGrpSpPr/>
          <p:nvPr/>
        </p:nvGrpSpPr>
        <p:grpSpPr>
          <a:xfrm rot="0">
            <a:off x="6821207" y="2157122"/>
            <a:ext cx="4776191" cy="5857592"/>
            <a:chOff x="0" y="0"/>
            <a:chExt cx="1257927" cy="1542740"/>
          </a:xfrm>
        </p:grpSpPr>
        <p:sp>
          <p:nvSpPr>
            <p:cNvPr name="Freeform 30" id="30"/>
            <p:cNvSpPr/>
            <p:nvPr/>
          </p:nvSpPr>
          <p:spPr>
            <a:xfrm flipH="false" flipV="false" rot="0">
              <a:off x="0" y="0"/>
              <a:ext cx="1257927" cy="1542740"/>
            </a:xfrm>
            <a:custGeom>
              <a:avLst/>
              <a:gdLst/>
              <a:ahLst/>
              <a:cxnLst/>
              <a:rect r="r" b="b" t="t" l="l"/>
              <a:pathLst>
                <a:path h="1542740" w="1257927">
                  <a:moveTo>
                    <a:pt x="0" y="0"/>
                  </a:moveTo>
                  <a:lnTo>
                    <a:pt x="1257927" y="0"/>
                  </a:lnTo>
                  <a:lnTo>
                    <a:pt x="1257927" y="1542740"/>
                  </a:lnTo>
                  <a:lnTo>
                    <a:pt x="0" y="1542740"/>
                  </a:lnTo>
                  <a:close/>
                </a:path>
              </a:pathLst>
            </a:custGeom>
            <a:solidFill>
              <a:srgbClr val="FFDE59"/>
            </a:solidFill>
          </p:spPr>
        </p:sp>
        <p:sp>
          <p:nvSpPr>
            <p:cNvPr name="TextBox 31" id="31"/>
            <p:cNvSpPr txBox="true"/>
            <p:nvPr/>
          </p:nvSpPr>
          <p:spPr>
            <a:xfrm>
              <a:off x="0" y="-47625"/>
              <a:ext cx="1257927" cy="1590365"/>
            </a:xfrm>
            <a:prstGeom prst="rect">
              <a:avLst/>
            </a:prstGeom>
          </p:spPr>
          <p:txBody>
            <a:bodyPr anchor="ctr" rtlCol="false" tIns="50800" lIns="50800" bIns="50800" rIns="50800"/>
            <a:lstStyle/>
            <a:p>
              <a:pPr algn="ctr">
                <a:lnSpc>
                  <a:spcPts val="2700"/>
                </a:lnSpc>
              </a:pPr>
            </a:p>
          </p:txBody>
        </p:sp>
      </p:grpSp>
      <p:sp>
        <p:nvSpPr>
          <p:cNvPr name="Freeform 32" id="32"/>
          <p:cNvSpPr/>
          <p:nvPr/>
        </p:nvSpPr>
        <p:spPr>
          <a:xfrm flipH="false" flipV="false" rot="0">
            <a:off x="6913278" y="2426312"/>
            <a:ext cx="4592048" cy="5434376"/>
          </a:xfrm>
          <a:custGeom>
            <a:avLst/>
            <a:gdLst/>
            <a:ahLst/>
            <a:cxnLst/>
            <a:rect r="r" b="b" t="t" l="l"/>
            <a:pathLst>
              <a:path h="5434376" w="4592048">
                <a:moveTo>
                  <a:pt x="0" y="0"/>
                </a:moveTo>
                <a:lnTo>
                  <a:pt x="4592048" y="0"/>
                </a:lnTo>
                <a:lnTo>
                  <a:pt x="4592048" y="5434376"/>
                </a:lnTo>
                <a:lnTo>
                  <a:pt x="0" y="5434376"/>
                </a:lnTo>
                <a:lnTo>
                  <a:pt x="0" y="0"/>
                </a:lnTo>
                <a:close/>
              </a:path>
            </a:pathLst>
          </a:custGeom>
          <a:blipFill>
            <a:blip r:embed="rId11"/>
            <a:stretch>
              <a:fillRect l="0" t="0" r="0" b="0"/>
            </a:stretch>
          </a:blipFill>
        </p:spPr>
      </p:sp>
      <p:grpSp>
        <p:nvGrpSpPr>
          <p:cNvPr name="Group 33" id="33"/>
          <p:cNvGrpSpPr/>
          <p:nvPr/>
        </p:nvGrpSpPr>
        <p:grpSpPr>
          <a:xfrm rot="0">
            <a:off x="233480" y="5996436"/>
            <a:ext cx="6432149" cy="4036555"/>
            <a:chOff x="0" y="0"/>
            <a:chExt cx="1694064" cy="1063126"/>
          </a:xfrm>
        </p:grpSpPr>
        <p:sp>
          <p:nvSpPr>
            <p:cNvPr name="Freeform 34" id="34"/>
            <p:cNvSpPr/>
            <p:nvPr/>
          </p:nvSpPr>
          <p:spPr>
            <a:xfrm flipH="false" flipV="false" rot="0">
              <a:off x="0" y="0"/>
              <a:ext cx="1694064" cy="1063126"/>
            </a:xfrm>
            <a:custGeom>
              <a:avLst/>
              <a:gdLst/>
              <a:ahLst/>
              <a:cxnLst/>
              <a:rect r="r" b="b" t="t" l="l"/>
              <a:pathLst>
                <a:path h="1063126" w="1694064">
                  <a:moveTo>
                    <a:pt x="0" y="0"/>
                  </a:moveTo>
                  <a:lnTo>
                    <a:pt x="1694064" y="0"/>
                  </a:lnTo>
                  <a:lnTo>
                    <a:pt x="1694064" y="1063126"/>
                  </a:lnTo>
                  <a:lnTo>
                    <a:pt x="0" y="1063126"/>
                  </a:lnTo>
                  <a:close/>
                </a:path>
              </a:pathLst>
            </a:custGeom>
            <a:solidFill>
              <a:srgbClr val="FFDE59"/>
            </a:solidFill>
          </p:spPr>
        </p:sp>
        <p:sp>
          <p:nvSpPr>
            <p:cNvPr name="TextBox 35" id="35"/>
            <p:cNvSpPr txBox="true"/>
            <p:nvPr/>
          </p:nvSpPr>
          <p:spPr>
            <a:xfrm>
              <a:off x="0" y="-47625"/>
              <a:ext cx="1694064" cy="1110751"/>
            </a:xfrm>
            <a:prstGeom prst="rect">
              <a:avLst/>
            </a:prstGeom>
          </p:spPr>
          <p:txBody>
            <a:bodyPr anchor="ctr" rtlCol="false" tIns="50800" lIns="50800" bIns="50800" rIns="50800"/>
            <a:lstStyle/>
            <a:p>
              <a:pPr algn="ctr">
                <a:lnSpc>
                  <a:spcPts val="2700"/>
                </a:lnSpc>
              </a:pPr>
            </a:p>
          </p:txBody>
        </p:sp>
      </p:grpSp>
      <p:sp>
        <p:nvSpPr>
          <p:cNvPr name="Freeform 36" id="36"/>
          <p:cNvSpPr/>
          <p:nvPr/>
        </p:nvSpPr>
        <p:spPr>
          <a:xfrm flipH="false" flipV="false" rot="0">
            <a:off x="463140" y="6409516"/>
            <a:ext cx="5972828" cy="3210395"/>
          </a:xfrm>
          <a:custGeom>
            <a:avLst/>
            <a:gdLst/>
            <a:ahLst/>
            <a:cxnLst/>
            <a:rect r="r" b="b" t="t" l="l"/>
            <a:pathLst>
              <a:path h="3210395" w="5972828">
                <a:moveTo>
                  <a:pt x="0" y="0"/>
                </a:moveTo>
                <a:lnTo>
                  <a:pt x="5972828" y="0"/>
                </a:lnTo>
                <a:lnTo>
                  <a:pt x="5972828" y="3210395"/>
                </a:lnTo>
                <a:lnTo>
                  <a:pt x="0" y="3210395"/>
                </a:lnTo>
                <a:lnTo>
                  <a:pt x="0" y="0"/>
                </a:lnTo>
                <a:close/>
              </a:path>
            </a:pathLst>
          </a:custGeom>
          <a:blipFill>
            <a:blip r:embed="rId12"/>
            <a:stretch>
              <a:fillRect l="0" t="0" r="0" b="0"/>
            </a:stretch>
          </a:blipFill>
        </p:spPr>
      </p:sp>
      <p:grpSp>
        <p:nvGrpSpPr>
          <p:cNvPr name="Group 37" id="37"/>
          <p:cNvGrpSpPr/>
          <p:nvPr/>
        </p:nvGrpSpPr>
        <p:grpSpPr>
          <a:xfrm rot="0">
            <a:off x="6933732" y="8636228"/>
            <a:ext cx="4547963" cy="969152"/>
            <a:chOff x="0" y="0"/>
            <a:chExt cx="6063950" cy="1292203"/>
          </a:xfrm>
        </p:grpSpPr>
        <p:sp>
          <p:nvSpPr>
            <p:cNvPr name="Freeform 38" id="38"/>
            <p:cNvSpPr/>
            <p:nvPr/>
          </p:nvSpPr>
          <p:spPr>
            <a:xfrm flipH="false" flipV="false" rot="0">
              <a:off x="357471" y="0"/>
              <a:ext cx="5353246" cy="1292203"/>
            </a:xfrm>
            <a:custGeom>
              <a:avLst/>
              <a:gdLst/>
              <a:ahLst/>
              <a:cxnLst/>
              <a:rect r="r" b="b" t="t" l="l"/>
              <a:pathLst>
                <a:path h="1292203" w="5353246">
                  <a:moveTo>
                    <a:pt x="0" y="0"/>
                  </a:moveTo>
                  <a:lnTo>
                    <a:pt x="5353246" y="0"/>
                  </a:lnTo>
                  <a:lnTo>
                    <a:pt x="5353246" y="1292203"/>
                  </a:lnTo>
                  <a:lnTo>
                    <a:pt x="0" y="12922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9" id="39"/>
            <p:cNvSpPr txBox="true"/>
            <p:nvPr/>
          </p:nvSpPr>
          <p:spPr>
            <a:xfrm rot="0">
              <a:off x="0" y="69839"/>
              <a:ext cx="6063950" cy="587375"/>
            </a:xfrm>
            <a:prstGeom prst="rect">
              <a:avLst/>
            </a:prstGeom>
          </p:spPr>
          <p:txBody>
            <a:bodyPr anchor="t" rtlCol="false" tIns="0" lIns="0" bIns="0" rIns="0">
              <a:spAutoFit/>
            </a:bodyPr>
            <a:lstStyle/>
            <a:p>
              <a:pPr algn="ctr">
                <a:lnSpc>
                  <a:spcPts val="1709"/>
                </a:lnSpc>
              </a:pPr>
              <a:r>
                <a:rPr lang="en-US" b="true" sz="1800" spc="41">
                  <a:solidFill>
                    <a:srgbClr val="FFFFFF"/>
                  </a:solidFill>
                  <a:latin typeface="Canva Sans Bold"/>
                  <a:ea typeface="Canva Sans Bold"/>
                  <a:cs typeface="Canva Sans Bold"/>
                  <a:sym typeface="Canva Sans Bold"/>
                </a:rPr>
                <a:t>PREDICTION ACCURACY </a:t>
              </a:r>
            </a:p>
            <a:p>
              <a:pPr algn="ctr">
                <a:lnSpc>
                  <a:spcPts val="1709"/>
                </a:lnSpc>
              </a:pPr>
              <a:r>
                <a:rPr lang="en-US" b="true" sz="1800" spc="41">
                  <a:solidFill>
                    <a:srgbClr val="FFFFFF"/>
                  </a:solidFill>
                  <a:latin typeface="Canva Sans Bold"/>
                  <a:ea typeface="Canva Sans Bold"/>
                  <a:cs typeface="Canva Sans Bold"/>
                  <a:sym typeface="Canva Sans Bold"/>
                </a:rPr>
                <a:t>PERCENTAGE</a:t>
              </a:r>
            </a:p>
          </p:txBody>
        </p:sp>
        <p:sp>
          <p:nvSpPr>
            <p:cNvPr name="TextBox 40" id="40"/>
            <p:cNvSpPr txBox="true"/>
            <p:nvPr/>
          </p:nvSpPr>
          <p:spPr>
            <a:xfrm rot="0">
              <a:off x="2208492" y="571489"/>
              <a:ext cx="1646966" cy="563214"/>
            </a:xfrm>
            <a:prstGeom prst="rect">
              <a:avLst/>
            </a:prstGeom>
          </p:spPr>
          <p:txBody>
            <a:bodyPr anchor="t" rtlCol="false" tIns="0" lIns="0" bIns="0" rIns="0">
              <a:spAutoFit/>
            </a:bodyPr>
            <a:lstStyle/>
            <a:p>
              <a:pPr algn="ctr">
                <a:lnSpc>
                  <a:spcPts val="3524"/>
                </a:lnSpc>
                <a:spcBef>
                  <a:spcPct val="0"/>
                </a:spcBef>
              </a:pPr>
              <a:r>
                <a:rPr lang="en-US" sz="2349" spc="54">
                  <a:solidFill>
                    <a:srgbClr val="FFDE59"/>
                  </a:solidFill>
                  <a:latin typeface="Archivo Black"/>
                  <a:ea typeface="Archivo Black"/>
                  <a:cs typeface="Archivo Black"/>
                  <a:sym typeface="Archivo Black"/>
                </a:rPr>
                <a:t>98.73%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7804" y="-1389945"/>
            <a:ext cx="19795473" cy="12444426"/>
          </a:xfrm>
          <a:custGeom>
            <a:avLst/>
            <a:gdLst/>
            <a:ahLst/>
            <a:cxnLst/>
            <a:rect r="r" b="b" t="t" l="l"/>
            <a:pathLst>
              <a:path h="12444426" w="19795473">
                <a:moveTo>
                  <a:pt x="0" y="0"/>
                </a:moveTo>
                <a:lnTo>
                  <a:pt x="19795473" y="0"/>
                </a:lnTo>
                <a:lnTo>
                  <a:pt x="19795473" y="12444425"/>
                </a:lnTo>
                <a:lnTo>
                  <a:pt x="0" y="12444425"/>
                </a:lnTo>
                <a:lnTo>
                  <a:pt x="0" y="0"/>
                </a:lnTo>
                <a:close/>
              </a:path>
            </a:pathLst>
          </a:custGeom>
          <a:blipFill>
            <a:blip r:embed="rId2">
              <a:alphaModFix amt="58000"/>
            </a:blip>
            <a:stretch>
              <a:fillRect l="0" t="-2692" r="0" b="-2692"/>
            </a:stretch>
          </a:blipFill>
        </p:spPr>
      </p:sp>
      <p:sp>
        <p:nvSpPr>
          <p:cNvPr name="Freeform 3" id="3"/>
          <p:cNvSpPr/>
          <p:nvPr/>
        </p:nvSpPr>
        <p:spPr>
          <a:xfrm flipH="false" flipV="true" rot="0">
            <a:off x="-5189278" y="-45393"/>
            <a:ext cx="10922401" cy="6732171"/>
          </a:xfrm>
          <a:custGeom>
            <a:avLst/>
            <a:gdLst/>
            <a:ahLst/>
            <a:cxnLst/>
            <a:rect r="r" b="b" t="t" l="l"/>
            <a:pathLst>
              <a:path h="6732171" w="10922401">
                <a:moveTo>
                  <a:pt x="0" y="6732171"/>
                </a:moveTo>
                <a:lnTo>
                  <a:pt x="10922401" y="6732171"/>
                </a:lnTo>
                <a:lnTo>
                  <a:pt x="10922401" y="0"/>
                </a:lnTo>
                <a:lnTo>
                  <a:pt x="0" y="0"/>
                </a:lnTo>
                <a:lnTo>
                  <a:pt x="0" y="673217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89914" y="6210933"/>
            <a:ext cx="5491516" cy="3984334"/>
          </a:xfrm>
          <a:custGeom>
            <a:avLst/>
            <a:gdLst/>
            <a:ahLst/>
            <a:cxnLst/>
            <a:rect r="r" b="b" t="t" l="l"/>
            <a:pathLst>
              <a:path h="3984334" w="5491516">
                <a:moveTo>
                  <a:pt x="0" y="0"/>
                </a:moveTo>
                <a:lnTo>
                  <a:pt x="5491516" y="0"/>
                </a:lnTo>
                <a:lnTo>
                  <a:pt x="5491516" y="3984333"/>
                </a:lnTo>
                <a:lnTo>
                  <a:pt x="0" y="3984333"/>
                </a:lnTo>
                <a:lnTo>
                  <a:pt x="0" y="0"/>
                </a:lnTo>
                <a:close/>
              </a:path>
            </a:pathLst>
          </a:custGeom>
          <a:blipFill>
            <a:blip r:embed="rId5"/>
            <a:stretch>
              <a:fillRect l="0" t="0" r="0" b="0"/>
            </a:stretch>
          </a:blipFill>
          <a:ln w="38100" cap="sq">
            <a:solidFill>
              <a:srgbClr val="000000"/>
            </a:solidFill>
            <a:prstDash val="solid"/>
            <a:miter/>
          </a:ln>
        </p:spPr>
      </p:sp>
      <p:grpSp>
        <p:nvGrpSpPr>
          <p:cNvPr name="Group 5" id="5"/>
          <p:cNvGrpSpPr/>
          <p:nvPr/>
        </p:nvGrpSpPr>
        <p:grpSpPr>
          <a:xfrm rot="0">
            <a:off x="-1806219" y="0"/>
            <a:ext cx="13742000" cy="1221899"/>
            <a:chOff x="0" y="0"/>
            <a:chExt cx="18322667" cy="1629199"/>
          </a:xfrm>
        </p:grpSpPr>
        <p:sp>
          <p:nvSpPr>
            <p:cNvPr name="Freeform 6" id="6"/>
            <p:cNvSpPr/>
            <p:nvPr/>
          </p:nvSpPr>
          <p:spPr>
            <a:xfrm flipH="false" flipV="false" rot="0">
              <a:off x="0" y="519036"/>
              <a:ext cx="9753600" cy="591127"/>
            </a:xfrm>
            <a:custGeom>
              <a:avLst/>
              <a:gdLst/>
              <a:ahLst/>
              <a:cxnLst/>
              <a:rect r="r" b="b" t="t" l="l"/>
              <a:pathLst>
                <a:path h="591127" w="9753600">
                  <a:moveTo>
                    <a:pt x="0" y="0"/>
                  </a:moveTo>
                  <a:lnTo>
                    <a:pt x="9753600" y="0"/>
                  </a:lnTo>
                  <a:lnTo>
                    <a:pt x="9753600" y="591127"/>
                  </a:lnTo>
                  <a:lnTo>
                    <a:pt x="0" y="591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753600" y="304800"/>
              <a:ext cx="8569067" cy="1324399"/>
            </a:xfrm>
            <a:prstGeom prst="rect">
              <a:avLst/>
            </a:prstGeom>
          </p:spPr>
          <p:txBody>
            <a:bodyPr anchor="t" rtlCol="false" tIns="0" lIns="0" bIns="0" rIns="0">
              <a:spAutoFit/>
            </a:bodyPr>
            <a:lstStyle/>
            <a:p>
              <a:pPr algn="ctr">
                <a:lnSpc>
                  <a:spcPts val="6456"/>
                </a:lnSpc>
              </a:pPr>
              <a:r>
                <a:rPr lang="en-US" sz="8070" b="true">
                  <a:solidFill>
                    <a:srgbClr val="000000"/>
                  </a:solidFill>
                  <a:latin typeface="TT Autonomous Bold"/>
                  <a:ea typeface="TT Autonomous Bold"/>
                  <a:cs typeface="TT Autonomous Bold"/>
                  <a:sym typeface="TT Autonomous Bold"/>
                </a:rPr>
                <a:t>MODELS</a:t>
              </a:r>
            </a:p>
          </p:txBody>
        </p:sp>
      </p:grpSp>
      <p:grpSp>
        <p:nvGrpSpPr>
          <p:cNvPr name="Group 8" id="8"/>
          <p:cNvGrpSpPr/>
          <p:nvPr/>
        </p:nvGrpSpPr>
        <p:grpSpPr>
          <a:xfrm rot="0">
            <a:off x="12411573" y="0"/>
            <a:ext cx="5323155" cy="1326593"/>
            <a:chOff x="0" y="0"/>
            <a:chExt cx="7097540" cy="1768790"/>
          </a:xfrm>
        </p:grpSpPr>
        <p:sp>
          <p:nvSpPr>
            <p:cNvPr name="Freeform 9" id="9"/>
            <p:cNvSpPr/>
            <p:nvPr/>
          </p:nvSpPr>
          <p:spPr>
            <a:xfrm flipH="false" flipV="false" rot="0">
              <a:off x="49365" y="0"/>
              <a:ext cx="6998810" cy="1768790"/>
            </a:xfrm>
            <a:custGeom>
              <a:avLst/>
              <a:gdLst/>
              <a:ahLst/>
              <a:cxnLst/>
              <a:rect r="r" b="b" t="t" l="l"/>
              <a:pathLst>
                <a:path h="1768790" w="6998810">
                  <a:moveTo>
                    <a:pt x="0" y="0"/>
                  </a:moveTo>
                  <a:lnTo>
                    <a:pt x="6998810" y="0"/>
                  </a:lnTo>
                  <a:lnTo>
                    <a:pt x="6998810" y="1768790"/>
                  </a:lnTo>
                  <a:lnTo>
                    <a:pt x="0" y="17687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0" y="414106"/>
              <a:ext cx="7097540" cy="992086"/>
            </a:xfrm>
            <a:prstGeom prst="rect">
              <a:avLst/>
            </a:prstGeom>
          </p:spPr>
          <p:txBody>
            <a:bodyPr anchor="t" rtlCol="false" tIns="0" lIns="0" bIns="0" rIns="0">
              <a:spAutoFit/>
            </a:bodyPr>
            <a:lstStyle/>
            <a:p>
              <a:pPr algn="ctr">
                <a:lnSpc>
                  <a:spcPts val="6409"/>
                </a:lnSpc>
                <a:spcBef>
                  <a:spcPct val="0"/>
                </a:spcBef>
              </a:pPr>
              <a:r>
                <a:rPr lang="en-US" b="true" sz="4272" spc="98">
                  <a:solidFill>
                    <a:srgbClr val="FFDE59"/>
                  </a:solidFill>
                  <a:latin typeface="Canva Sans Bold"/>
                  <a:ea typeface="Canva Sans Bold"/>
                  <a:cs typeface="Canva Sans Bold"/>
                  <a:sym typeface="Canva Sans Bold"/>
                </a:rPr>
                <a:t>RANDOM FOREST</a:t>
              </a:r>
            </a:p>
          </p:txBody>
        </p:sp>
      </p:grpSp>
      <p:grpSp>
        <p:nvGrpSpPr>
          <p:cNvPr name="Group 11" id="11"/>
          <p:cNvGrpSpPr/>
          <p:nvPr/>
        </p:nvGrpSpPr>
        <p:grpSpPr>
          <a:xfrm rot="0">
            <a:off x="183033" y="1514868"/>
            <a:ext cx="17921933" cy="4403095"/>
            <a:chOff x="0" y="0"/>
            <a:chExt cx="23895911" cy="5870794"/>
          </a:xfrm>
        </p:grpSpPr>
        <p:grpSp>
          <p:nvGrpSpPr>
            <p:cNvPr name="Group 12" id="12"/>
            <p:cNvGrpSpPr/>
            <p:nvPr/>
          </p:nvGrpSpPr>
          <p:grpSpPr>
            <a:xfrm rot="0">
              <a:off x="0" y="423998"/>
              <a:ext cx="9101549" cy="5446796"/>
              <a:chOff x="0" y="0"/>
              <a:chExt cx="1797837" cy="1075910"/>
            </a:xfrm>
          </p:grpSpPr>
          <p:sp>
            <p:nvSpPr>
              <p:cNvPr name="Freeform 13" id="13"/>
              <p:cNvSpPr/>
              <p:nvPr/>
            </p:nvSpPr>
            <p:spPr>
              <a:xfrm flipH="false" flipV="false" rot="0">
                <a:off x="0" y="0"/>
                <a:ext cx="1797837" cy="1075910"/>
              </a:xfrm>
              <a:custGeom>
                <a:avLst/>
                <a:gdLst/>
                <a:ahLst/>
                <a:cxnLst/>
                <a:rect r="r" b="b" t="t" l="l"/>
                <a:pathLst>
                  <a:path h="1075910" w="1797837">
                    <a:moveTo>
                      <a:pt x="0" y="0"/>
                    </a:moveTo>
                    <a:lnTo>
                      <a:pt x="1797837" y="0"/>
                    </a:lnTo>
                    <a:lnTo>
                      <a:pt x="1797837" y="1075910"/>
                    </a:lnTo>
                    <a:lnTo>
                      <a:pt x="0" y="1075910"/>
                    </a:lnTo>
                    <a:close/>
                  </a:path>
                </a:pathLst>
              </a:custGeom>
              <a:solidFill>
                <a:srgbClr val="FFDE59"/>
              </a:solidFill>
              <a:ln cap="sq">
                <a:noFill/>
                <a:prstDash val="solid"/>
                <a:miter/>
              </a:ln>
            </p:spPr>
          </p:sp>
          <p:sp>
            <p:nvSpPr>
              <p:cNvPr name="TextBox 14" id="14"/>
              <p:cNvSpPr txBox="true"/>
              <p:nvPr/>
            </p:nvSpPr>
            <p:spPr>
              <a:xfrm>
                <a:off x="0" y="-47625"/>
                <a:ext cx="1797837" cy="1123535"/>
              </a:xfrm>
              <a:prstGeom prst="rect">
                <a:avLst/>
              </a:prstGeom>
            </p:spPr>
            <p:txBody>
              <a:bodyPr anchor="ctr" rtlCol="false" tIns="50800" lIns="50800" bIns="50800" rIns="50800"/>
              <a:lstStyle/>
              <a:p>
                <a:pPr algn="ctr">
                  <a:lnSpc>
                    <a:spcPts val="2700"/>
                  </a:lnSpc>
                </a:pPr>
              </a:p>
            </p:txBody>
          </p:sp>
        </p:grpSp>
        <p:sp>
          <p:nvSpPr>
            <p:cNvPr name="Freeform 15" id="15"/>
            <p:cNvSpPr/>
            <p:nvPr/>
          </p:nvSpPr>
          <p:spPr>
            <a:xfrm flipH="false" flipV="false" rot="0">
              <a:off x="264694" y="749042"/>
              <a:ext cx="8508574" cy="4796709"/>
            </a:xfrm>
            <a:custGeom>
              <a:avLst/>
              <a:gdLst/>
              <a:ahLst/>
              <a:cxnLst/>
              <a:rect r="r" b="b" t="t" l="l"/>
              <a:pathLst>
                <a:path h="4796709" w="8508574">
                  <a:moveTo>
                    <a:pt x="0" y="0"/>
                  </a:moveTo>
                  <a:lnTo>
                    <a:pt x="8508574" y="0"/>
                  </a:lnTo>
                  <a:lnTo>
                    <a:pt x="8508574" y="4796708"/>
                  </a:lnTo>
                  <a:lnTo>
                    <a:pt x="0" y="4796708"/>
                  </a:lnTo>
                  <a:lnTo>
                    <a:pt x="0" y="0"/>
                  </a:lnTo>
                  <a:close/>
                </a:path>
              </a:pathLst>
            </a:custGeom>
            <a:blipFill>
              <a:blip r:embed="rId10"/>
              <a:stretch>
                <a:fillRect l="0" t="0" r="0" b="0"/>
              </a:stretch>
            </a:blipFill>
            <a:ln w="19050" cap="sq">
              <a:solidFill>
                <a:srgbClr val="000000"/>
              </a:solidFill>
              <a:prstDash val="solid"/>
              <a:miter/>
            </a:ln>
          </p:spPr>
        </p:sp>
        <p:grpSp>
          <p:nvGrpSpPr>
            <p:cNvPr name="Group 16" id="16"/>
            <p:cNvGrpSpPr/>
            <p:nvPr/>
          </p:nvGrpSpPr>
          <p:grpSpPr>
            <a:xfrm rot="0">
              <a:off x="8816814" y="423998"/>
              <a:ext cx="15079097" cy="5446796"/>
              <a:chOff x="0" y="0"/>
              <a:chExt cx="2978587" cy="1075910"/>
            </a:xfrm>
          </p:grpSpPr>
          <p:sp>
            <p:nvSpPr>
              <p:cNvPr name="Freeform 17" id="17"/>
              <p:cNvSpPr/>
              <p:nvPr/>
            </p:nvSpPr>
            <p:spPr>
              <a:xfrm flipH="false" flipV="false" rot="0">
                <a:off x="0" y="0"/>
                <a:ext cx="2978587" cy="1075910"/>
              </a:xfrm>
              <a:custGeom>
                <a:avLst/>
                <a:gdLst/>
                <a:ahLst/>
                <a:cxnLst/>
                <a:rect r="r" b="b" t="t" l="l"/>
                <a:pathLst>
                  <a:path h="1075910" w="2978587">
                    <a:moveTo>
                      <a:pt x="34913" y="0"/>
                    </a:moveTo>
                    <a:lnTo>
                      <a:pt x="2943675" y="0"/>
                    </a:lnTo>
                    <a:cubicBezTo>
                      <a:pt x="2962956" y="0"/>
                      <a:pt x="2978587" y="15631"/>
                      <a:pt x="2978587" y="34913"/>
                    </a:cubicBezTo>
                    <a:lnTo>
                      <a:pt x="2978587" y="1040998"/>
                    </a:lnTo>
                    <a:cubicBezTo>
                      <a:pt x="2978587" y="1060279"/>
                      <a:pt x="2962956" y="1075910"/>
                      <a:pt x="2943675" y="1075910"/>
                    </a:cubicBezTo>
                    <a:lnTo>
                      <a:pt x="34913" y="1075910"/>
                    </a:lnTo>
                    <a:cubicBezTo>
                      <a:pt x="15631" y="1075910"/>
                      <a:pt x="0" y="1060279"/>
                      <a:pt x="0" y="1040998"/>
                    </a:cubicBezTo>
                    <a:lnTo>
                      <a:pt x="0" y="34913"/>
                    </a:lnTo>
                    <a:cubicBezTo>
                      <a:pt x="0" y="15631"/>
                      <a:pt x="15631" y="0"/>
                      <a:pt x="34913" y="0"/>
                    </a:cubicBezTo>
                    <a:close/>
                  </a:path>
                </a:pathLst>
              </a:custGeom>
              <a:solidFill>
                <a:srgbClr val="FF9D2A"/>
              </a:solidFill>
              <a:ln w="38100" cap="rnd">
                <a:solidFill>
                  <a:srgbClr val="000000"/>
                </a:solidFill>
                <a:prstDash val="lgDash"/>
                <a:round/>
              </a:ln>
            </p:spPr>
          </p:sp>
          <p:sp>
            <p:nvSpPr>
              <p:cNvPr name="TextBox 18" id="18"/>
              <p:cNvSpPr txBox="true"/>
              <p:nvPr/>
            </p:nvSpPr>
            <p:spPr>
              <a:xfrm>
                <a:off x="0" y="-47625"/>
                <a:ext cx="2978587" cy="1123535"/>
              </a:xfrm>
              <a:prstGeom prst="rect">
                <a:avLst/>
              </a:prstGeom>
            </p:spPr>
            <p:txBody>
              <a:bodyPr anchor="ctr" rtlCol="false" tIns="50800" lIns="50800" bIns="50800" rIns="50800"/>
              <a:lstStyle/>
              <a:p>
                <a:pPr algn="ctr">
                  <a:lnSpc>
                    <a:spcPts val="2700"/>
                  </a:lnSpc>
                </a:pPr>
              </a:p>
            </p:txBody>
          </p:sp>
        </p:grpSp>
        <p:grpSp>
          <p:nvGrpSpPr>
            <p:cNvPr name="Group 19" id="19"/>
            <p:cNvGrpSpPr/>
            <p:nvPr/>
          </p:nvGrpSpPr>
          <p:grpSpPr>
            <a:xfrm rot="0">
              <a:off x="13559861" y="0"/>
              <a:ext cx="5593003" cy="868145"/>
              <a:chOff x="0" y="0"/>
              <a:chExt cx="2331703" cy="361927"/>
            </a:xfrm>
          </p:grpSpPr>
          <p:sp>
            <p:nvSpPr>
              <p:cNvPr name="Freeform 20" id="20"/>
              <p:cNvSpPr/>
              <p:nvPr/>
            </p:nvSpPr>
            <p:spPr>
              <a:xfrm flipH="false" flipV="false" rot="0">
                <a:off x="0" y="0"/>
                <a:ext cx="2331703" cy="361927"/>
              </a:xfrm>
              <a:custGeom>
                <a:avLst/>
                <a:gdLst/>
                <a:ahLst/>
                <a:cxnLst/>
                <a:rect r="r" b="b" t="t" l="l"/>
                <a:pathLst>
                  <a:path h="361927" w="2331703">
                    <a:moveTo>
                      <a:pt x="2128503" y="0"/>
                    </a:moveTo>
                    <a:cubicBezTo>
                      <a:pt x="2240727" y="0"/>
                      <a:pt x="2331703" y="81020"/>
                      <a:pt x="2331703" y="180963"/>
                    </a:cubicBezTo>
                    <a:cubicBezTo>
                      <a:pt x="2331703" y="280906"/>
                      <a:pt x="2240727" y="361927"/>
                      <a:pt x="2128503" y="361927"/>
                    </a:cubicBezTo>
                    <a:lnTo>
                      <a:pt x="203200" y="361927"/>
                    </a:lnTo>
                    <a:cubicBezTo>
                      <a:pt x="90976" y="361927"/>
                      <a:pt x="0" y="280906"/>
                      <a:pt x="0" y="180963"/>
                    </a:cubicBezTo>
                    <a:cubicBezTo>
                      <a:pt x="0" y="81020"/>
                      <a:pt x="90976" y="0"/>
                      <a:pt x="203200" y="0"/>
                    </a:cubicBezTo>
                    <a:close/>
                  </a:path>
                </a:pathLst>
              </a:custGeom>
              <a:solidFill>
                <a:srgbClr val="B45124"/>
              </a:solidFill>
            </p:spPr>
          </p:sp>
          <p:sp>
            <p:nvSpPr>
              <p:cNvPr name="TextBox 21" id="21"/>
              <p:cNvSpPr txBox="true"/>
              <p:nvPr/>
            </p:nvSpPr>
            <p:spPr>
              <a:xfrm>
                <a:off x="0" y="-38100"/>
                <a:ext cx="2331703" cy="400027"/>
              </a:xfrm>
              <a:prstGeom prst="rect">
                <a:avLst/>
              </a:prstGeom>
            </p:spPr>
            <p:txBody>
              <a:bodyPr anchor="ctr" rtlCol="false" tIns="67941" lIns="67941" bIns="67941" rIns="67941"/>
              <a:lstStyle/>
              <a:p>
                <a:pPr algn="ctr">
                  <a:lnSpc>
                    <a:spcPts val="2699"/>
                  </a:lnSpc>
                </a:pPr>
              </a:p>
            </p:txBody>
          </p:sp>
        </p:grpSp>
        <p:sp>
          <p:nvSpPr>
            <p:cNvPr name="TextBox 22" id="22"/>
            <p:cNvSpPr txBox="true"/>
            <p:nvPr/>
          </p:nvSpPr>
          <p:spPr>
            <a:xfrm rot="0">
              <a:off x="13856813" y="-70223"/>
              <a:ext cx="4888235" cy="903817"/>
            </a:xfrm>
            <a:prstGeom prst="rect">
              <a:avLst/>
            </a:prstGeom>
          </p:spPr>
          <p:txBody>
            <a:bodyPr anchor="t" rtlCol="false" tIns="0" lIns="0" bIns="0" rIns="0">
              <a:spAutoFit/>
            </a:bodyPr>
            <a:lstStyle/>
            <a:p>
              <a:pPr algn="ctr">
                <a:lnSpc>
                  <a:spcPts val="5898"/>
                </a:lnSpc>
                <a:spcBef>
                  <a:spcPct val="0"/>
                </a:spcBef>
              </a:pPr>
              <a:r>
                <a:rPr lang="en-US" b="true" sz="3932" spc="90">
                  <a:solidFill>
                    <a:srgbClr val="FFDE59"/>
                  </a:solidFill>
                  <a:latin typeface="Canva Sans Bold"/>
                  <a:ea typeface="Canva Sans Bold"/>
                  <a:cs typeface="Canva Sans Bold"/>
                  <a:sym typeface="Canva Sans Bold"/>
                </a:rPr>
                <a:t>EXPLANATION</a:t>
              </a:r>
            </a:p>
          </p:txBody>
        </p:sp>
        <p:sp>
          <p:nvSpPr>
            <p:cNvPr name="TextBox 23" id="23"/>
            <p:cNvSpPr txBox="true"/>
            <p:nvPr/>
          </p:nvSpPr>
          <p:spPr>
            <a:xfrm rot="0">
              <a:off x="8932977" y="908203"/>
              <a:ext cx="14846771" cy="4759391"/>
            </a:xfrm>
            <a:prstGeom prst="rect">
              <a:avLst/>
            </a:prstGeom>
          </p:spPr>
          <p:txBody>
            <a:bodyPr anchor="t" rtlCol="false" tIns="0" lIns="0" bIns="0" rIns="0">
              <a:spAutoFit/>
            </a:bodyPr>
            <a:lstStyle/>
            <a:p>
              <a:pPr algn="ctr">
                <a:lnSpc>
                  <a:spcPts val="2178"/>
                </a:lnSpc>
                <a:spcBef>
                  <a:spcPct val="0"/>
                </a:spcBef>
              </a:pPr>
              <a:r>
                <a:rPr lang="en-US" b="true" sz="1452" spc="33">
                  <a:solidFill>
                    <a:srgbClr val="FFFFFF"/>
                  </a:solidFill>
                  <a:latin typeface="Canva Sans Bold"/>
                  <a:ea typeface="Canva Sans Bold"/>
                  <a:cs typeface="Canva Sans Bold"/>
                  <a:sym typeface="Canva Sans Bold"/>
                </a:rPr>
                <a:t>Feature scaling = divide the data into 2 part. Training part and Test part using train_test_split from sklearn</a:t>
              </a:r>
            </a:p>
            <a:p>
              <a:pPr algn="ctr">
                <a:lnSpc>
                  <a:spcPts val="2178"/>
                </a:lnSpc>
                <a:spcBef>
                  <a:spcPct val="0"/>
                </a:spcBef>
              </a:pPr>
              <a:r>
                <a:rPr lang="en-US" b="true" sz="1452" spc="33">
                  <a:solidFill>
                    <a:srgbClr val="FFFFFF"/>
                  </a:solidFill>
                  <a:latin typeface="Canva Sans Bold"/>
                  <a:ea typeface="Canva Sans Bold"/>
                  <a:cs typeface="Canva Sans Bold"/>
                  <a:sym typeface="Canva Sans Bold"/>
                </a:rPr>
                <a:t>Classification Random Forest = import Random class classifier from sklearn, an instance padi is created.</a:t>
              </a:r>
            </a:p>
            <a:p>
              <a:pPr algn="ctr">
                <a:lnSpc>
                  <a:spcPts val="2178"/>
                </a:lnSpc>
                <a:spcBef>
                  <a:spcPct val="0"/>
                </a:spcBef>
              </a:pPr>
              <a:r>
                <a:rPr lang="en-US" b="true" sz="1452" spc="33">
                  <a:solidFill>
                    <a:srgbClr val="FFFFFF"/>
                  </a:solidFill>
                  <a:latin typeface="Canva Sans Bold"/>
                  <a:ea typeface="Canva Sans Bold"/>
                  <a:cs typeface="Canva Sans Bold"/>
                  <a:sym typeface="Canva Sans Bold"/>
                </a:rPr>
                <a:t>Max depth = 4 means the decision tree depth is 4. We set it 4 to avoid overfitting</a:t>
              </a:r>
            </a:p>
            <a:p>
              <a:pPr algn="ctr">
                <a:lnSpc>
                  <a:spcPts val="2178"/>
                </a:lnSpc>
                <a:spcBef>
                  <a:spcPct val="0"/>
                </a:spcBef>
              </a:pPr>
              <a:r>
                <a:rPr lang="en-US" b="true" sz="1452" spc="33">
                  <a:solidFill>
                    <a:srgbClr val="FFFFFF"/>
                  </a:solidFill>
                  <a:latin typeface="Canva Sans Bold"/>
                  <a:ea typeface="Canva Sans Bold"/>
                  <a:cs typeface="Canva Sans Bold"/>
                  <a:sym typeface="Canva Sans Bold"/>
                </a:rPr>
                <a:t>Estimators = 100 means the program will create 100 trees</a:t>
              </a:r>
            </a:p>
            <a:p>
              <a:pPr algn="ctr">
                <a:lnSpc>
                  <a:spcPts val="2178"/>
                </a:lnSpc>
                <a:spcBef>
                  <a:spcPct val="0"/>
                </a:spcBef>
              </a:pPr>
              <a:r>
                <a:rPr lang="en-US" b="true" sz="1452" spc="33">
                  <a:solidFill>
                    <a:srgbClr val="FFFFFF"/>
                  </a:solidFill>
                  <a:latin typeface="Canva Sans Bold"/>
                  <a:ea typeface="Canva Sans Bold"/>
                  <a:cs typeface="Canva Sans Bold"/>
                  <a:sym typeface="Canva Sans Bold"/>
                </a:rPr>
                <a:t>Random_state=42 is a seed for random number generator. It is fixed to ensure the results are reproducable</a:t>
              </a:r>
            </a:p>
            <a:p>
              <a:pPr algn="ctr">
                <a:lnSpc>
                  <a:spcPts val="2178"/>
                </a:lnSpc>
                <a:spcBef>
                  <a:spcPct val="0"/>
                </a:spcBef>
              </a:pPr>
              <a:r>
                <a:rPr lang="en-US" b="true" sz="1452" spc="33">
                  <a:solidFill>
                    <a:srgbClr val="FFFFFF"/>
                  </a:solidFill>
                  <a:latin typeface="Canva Sans Bold"/>
                  <a:ea typeface="Canva Sans Bold"/>
                  <a:cs typeface="Canva Sans Bold"/>
                  <a:sym typeface="Canva Sans Bold"/>
                </a:rPr>
                <a:t>The .fit() method is then called on the created classifier instance. It takes the training features (X_train) and the corresponding training labels (y_train) as input to learn the relationships between the features and the target variable.</a:t>
              </a:r>
            </a:p>
            <a:p>
              <a:pPr algn="ctr">
                <a:lnSpc>
                  <a:spcPts val="2178"/>
                </a:lnSpc>
                <a:spcBef>
                  <a:spcPct val="0"/>
                </a:spcBef>
              </a:pPr>
              <a:r>
                <a:rPr lang="en-US" b="true" sz="1452" spc="33">
                  <a:solidFill>
                    <a:srgbClr val="FFFFFF"/>
                  </a:solidFill>
                  <a:latin typeface="Canva Sans Bold"/>
                  <a:ea typeface="Canva Sans Bold"/>
                  <a:cs typeface="Canva Sans Bold"/>
                  <a:sym typeface="Canva Sans Bold"/>
                </a:rPr>
                <a:t>Finally, the code evaluates the performance of the trained model on both the training and testing datasets.</a:t>
              </a:r>
            </a:p>
            <a:p>
              <a:pPr algn="ctr">
                <a:lnSpc>
                  <a:spcPts val="2178"/>
                </a:lnSpc>
                <a:spcBef>
                  <a:spcPct val="0"/>
                </a:spcBef>
              </a:pPr>
              <a:r>
                <a:rPr lang="en-US" b="true" sz="1452" spc="33">
                  <a:solidFill>
                    <a:srgbClr val="FFFFFF"/>
                  </a:solidFill>
                  <a:latin typeface="Canva Sans Bold"/>
                  <a:ea typeface="Canva Sans Bold"/>
                  <a:cs typeface="Canva Sans Bold"/>
                  <a:sym typeface="Canva Sans Bold"/>
                </a:rPr>
                <a:t>The .score() method calculates the accuracy of the model, which is the proportion of correctly predicted labels. The accuracy is calculated for both the training data (X_train, y_train) and the unseen test data (X_test, y_test). The results are then printed to the console, formatted to two decimal places. The training accuracy tells you how well the model learned the training data, while the test accuracy gives you an idea of how well the model generalizes to new, unseen data.</a:t>
              </a:r>
            </a:p>
          </p:txBody>
        </p:sp>
      </p:grpSp>
      <p:grpSp>
        <p:nvGrpSpPr>
          <p:cNvPr name="Group 24" id="24"/>
          <p:cNvGrpSpPr/>
          <p:nvPr/>
        </p:nvGrpSpPr>
        <p:grpSpPr>
          <a:xfrm rot="0">
            <a:off x="0" y="6391908"/>
            <a:ext cx="8277192" cy="2632990"/>
            <a:chOff x="0" y="0"/>
            <a:chExt cx="11036256" cy="3510653"/>
          </a:xfrm>
        </p:grpSpPr>
        <p:grpSp>
          <p:nvGrpSpPr>
            <p:cNvPr name="Group 25" id="25"/>
            <p:cNvGrpSpPr/>
            <p:nvPr/>
          </p:nvGrpSpPr>
          <p:grpSpPr>
            <a:xfrm rot="0">
              <a:off x="726884" y="140464"/>
              <a:ext cx="9582489" cy="3370189"/>
              <a:chOff x="0" y="0"/>
              <a:chExt cx="1823663" cy="641388"/>
            </a:xfrm>
          </p:grpSpPr>
          <p:sp>
            <p:nvSpPr>
              <p:cNvPr name="Freeform 26" id="26"/>
              <p:cNvSpPr/>
              <p:nvPr/>
            </p:nvSpPr>
            <p:spPr>
              <a:xfrm flipH="false" flipV="false" rot="0">
                <a:off x="0" y="0"/>
                <a:ext cx="1823663" cy="641388"/>
              </a:xfrm>
              <a:custGeom>
                <a:avLst/>
                <a:gdLst/>
                <a:ahLst/>
                <a:cxnLst/>
                <a:rect r="r" b="b" t="t" l="l"/>
                <a:pathLst>
                  <a:path h="641388" w="1823663">
                    <a:moveTo>
                      <a:pt x="0" y="0"/>
                    </a:moveTo>
                    <a:lnTo>
                      <a:pt x="1823663" y="0"/>
                    </a:lnTo>
                    <a:lnTo>
                      <a:pt x="1823663" y="641388"/>
                    </a:lnTo>
                    <a:lnTo>
                      <a:pt x="0" y="641388"/>
                    </a:lnTo>
                    <a:close/>
                  </a:path>
                </a:pathLst>
              </a:custGeom>
              <a:solidFill>
                <a:srgbClr val="FFDE59"/>
              </a:solidFill>
            </p:spPr>
          </p:sp>
          <p:sp>
            <p:nvSpPr>
              <p:cNvPr name="TextBox 27" id="27"/>
              <p:cNvSpPr txBox="true"/>
              <p:nvPr/>
            </p:nvSpPr>
            <p:spPr>
              <a:xfrm>
                <a:off x="0" y="-47625"/>
                <a:ext cx="1823663" cy="689013"/>
              </a:xfrm>
              <a:prstGeom prst="rect">
                <a:avLst/>
              </a:prstGeom>
            </p:spPr>
            <p:txBody>
              <a:bodyPr anchor="ctr" rtlCol="false" tIns="50800" lIns="50800" bIns="50800" rIns="50800"/>
              <a:lstStyle/>
              <a:p>
                <a:pPr algn="ctr">
                  <a:lnSpc>
                    <a:spcPts val="2700"/>
                  </a:lnSpc>
                </a:pPr>
              </a:p>
            </p:txBody>
          </p:sp>
        </p:grpSp>
        <p:sp>
          <p:nvSpPr>
            <p:cNvPr name="Freeform 28" id="28"/>
            <p:cNvSpPr/>
            <p:nvPr/>
          </p:nvSpPr>
          <p:spPr>
            <a:xfrm flipH="false" flipV="false" rot="0">
              <a:off x="902452" y="348542"/>
              <a:ext cx="9231351" cy="2954032"/>
            </a:xfrm>
            <a:custGeom>
              <a:avLst/>
              <a:gdLst/>
              <a:ahLst/>
              <a:cxnLst/>
              <a:rect r="r" b="b" t="t" l="l"/>
              <a:pathLst>
                <a:path h="2954032" w="9231351">
                  <a:moveTo>
                    <a:pt x="0" y="0"/>
                  </a:moveTo>
                  <a:lnTo>
                    <a:pt x="9231352" y="0"/>
                  </a:lnTo>
                  <a:lnTo>
                    <a:pt x="9231352" y="2954032"/>
                  </a:lnTo>
                  <a:lnTo>
                    <a:pt x="0" y="2954032"/>
                  </a:lnTo>
                  <a:lnTo>
                    <a:pt x="0" y="0"/>
                  </a:lnTo>
                  <a:close/>
                </a:path>
              </a:pathLst>
            </a:custGeom>
            <a:blipFill>
              <a:blip r:embed="rId11"/>
              <a:stretch>
                <a:fillRect l="0" t="0" r="0" b="0"/>
              </a:stretch>
            </a:blipFill>
            <a:ln w="38100" cap="sq">
              <a:solidFill>
                <a:srgbClr val="000000"/>
              </a:solidFill>
              <a:prstDash val="solid"/>
              <a:miter/>
            </a:ln>
          </p:spPr>
        </p:sp>
        <p:grpSp>
          <p:nvGrpSpPr>
            <p:cNvPr name="Group 29" id="29"/>
            <p:cNvGrpSpPr/>
            <p:nvPr/>
          </p:nvGrpSpPr>
          <p:grpSpPr>
            <a:xfrm rot="0">
              <a:off x="0" y="0"/>
              <a:ext cx="11036256" cy="781833"/>
              <a:chOff x="0" y="0"/>
              <a:chExt cx="2100332" cy="148792"/>
            </a:xfrm>
          </p:grpSpPr>
          <p:sp>
            <p:nvSpPr>
              <p:cNvPr name="Freeform 30" id="30"/>
              <p:cNvSpPr/>
              <p:nvPr/>
            </p:nvSpPr>
            <p:spPr>
              <a:xfrm flipH="false" flipV="false" rot="0">
                <a:off x="0" y="0"/>
                <a:ext cx="2100332" cy="148792"/>
              </a:xfrm>
              <a:custGeom>
                <a:avLst/>
                <a:gdLst/>
                <a:ahLst/>
                <a:cxnLst/>
                <a:rect r="r" b="b" t="t" l="l"/>
                <a:pathLst>
                  <a:path h="148792" w="2100332">
                    <a:moveTo>
                      <a:pt x="49511" y="0"/>
                    </a:moveTo>
                    <a:lnTo>
                      <a:pt x="2050821" y="0"/>
                    </a:lnTo>
                    <a:cubicBezTo>
                      <a:pt x="2078165" y="0"/>
                      <a:pt x="2100332" y="22167"/>
                      <a:pt x="2100332" y="49511"/>
                    </a:cubicBezTo>
                    <a:lnTo>
                      <a:pt x="2100332" y="99281"/>
                    </a:lnTo>
                    <a:cubicBezTo>
                      <a:pt x="2100332" y="112412"/>
                      <a:pt x="2095116" y="125005"/>
                      <a:pt x="2085831" y="134291"/>
                    </a:cubicBezTo>
                    <a:cubicBezTo>
                      <a:pt x="2076546" y="143576"/>
                      <a:pt x="2063952" y="148792"/>
                      <a:pt x="2050821" y="148792"/>
                    </a:cubicBezTo>
                    <a:lnTo>
                      <a:pt x="49511" y="148792"/>
                    </a:lnTo>
                    <a:cubicBezTo>
                      <a:pt x="36380" y="148792"/>
                      <a:pt x="23787" y="143576"/>
                      <a:pt x="14502" y="134291"/>
                    </a:cubicBezTo>
                    <a:cubicBezTo>
                      <a:pt x="5216" y="125005"/>
                      <a:pt x="0" y="112412"/>
                      <a:pt x="0" y="99281"/>
                    </a:cubicBezTo>
                    <a:lnTo>
                      <a:pt x="0" y="49511"/>
                    </a:lnTo>
                    <a:cubicBezTo>
                      <a:pt x="0" y="36380"/>
                      <a:pt x="5216" y="23787"/>
                      <a:pt x="14502" y="14502"/>
                    </a:cubicBezTo>
                    <a:cubicBezTo>
                      <a:pt x="23787" y="5216"/>
                      <a:pt x="36380" y="0"/>
                      <a:pt x="49511" y="0"/>
                    </a:cubicBezTo>
                    <a:close/>
                  </a:path>
                </a:pathLst>
              </a:custGeom>
              <a:solidFill>
                <a:srgbClr val="AB7E0A"/>
              </a:solidFill>
              <a:ln w="38100" cap="rnd">
                <a:solidFill>
                  <a:srgbClr val="000000"/>
                </a:solidFill>
                <a:prstDash val="lgDash"/>
                <a:round/>
              </a:ln>
            </p:spPr>
          </p:sp>
          <p:sp>
            <p:nvSpPr>
              <p:cNvPr name="TextBox 31" id="31"/>
              <p:cNvSpPr txBox="true"/>
              <p:nvPr/>
            </p:nvSpPr>
            <p:spPr>
              <a:xfrm>
                <a:off x="0" y="-47625"/>
                <a:ext cx="2100332" cy="196417"/>
              </a:xfrm>
              <a:prstGeom prst="rect">
                <a:avLst/>
              </a:prstGeom>
            </p:spPr>
            <p:txBody>
              <a:bodyPr anchor="ctr" rtlCol="false" tIns="50800" lIns="50800" bIns="50800" rIns="50800"/>
              <a:lstStyle/>
              <a:p>
                <a:pPr algn="ctr">
                  <a:lnSpc>
                    <a:spcPts val="2700"/>
                  </a:lnSpc>
                </a:pPr>
              </a:p>
            </p:txBody>
          </p:sp>
        </p:grpSp>
        <p:sp>
          <p:nvSpPr>
            <p:cNvPr name="TextBox 32" id="32"/>
            <p:cNvSpPr txBox="true"/>
            <p:nvPr/>
          </p:nvSpPr>
          <p:spPr>
            <a:xfrm rot="0">
              <a:off x="98117" y="130942"/>
              <a:ext cx="10840022" cy="443748"/>
            </a:xfrm>
            <a:prstGeom prst="rect">
              <a:avLst/>
            </a:prstGeom>
          </p:spPr>
          <p:txBody>
            <a:bodyPr anchor="t" rtlCol="false" tIns="0" lIns="0" bIns="0" rIns="0">
              <a:spAutoFit/>
            </a:bodyPr>
            <a:lstStyle/>
            <a:p>
              <a:pPr algn="ctr">
                <a:lnSpc>
                  <a:spcPts val="2713"/>
                </a:lnSpc>
                <a:spcBef>
                  <a:spcPct val="0"/>
                </a:spcBef>
              </a:pPr>
              <a:r>
                <a:rPr lang="en-US" b="true" sz="1808" spc="41">
                  <a:solidFill>
                    <a:srgbClr val="FFDE59"/>
                  </a:solidFill>
                  <a:latin typeface="Poppins Bold"/>
                  <a:ea typeface="Poppins Bold"/>
                  <a:cs typeface="Poppins Bold"/>
                  <a:sym typeface="Poppins Bold"/>
                </a:rPr>
                <a:t>By using yellowbrick class, we visualize the data in a table format</a:t>
              </a:r>
            </a:p>
          </p:txBody>
        </p:sp>
      </p:grpSp>
      <p:grpSp>
        <p:nvGrpSpPr>
          <p:cNvPr name="Group 33" id="33"/>
          <p:cNvGrpSpPr/>
          <p:nvPr/>
        </p:nvGrpSpPr>
        <p:grpSpPr>
          <a:xfrm rot="0">
            <a:off x="14275638" y="6391908"/>
            <a:ext cx="3790596" cy="3344214"/>
            <a:chOff x="0" y="0"/>
            <a:chExt cx="5054128" cy="4458952"/>
          </a:xfrm>
        </p:grpSpPr>
        <p:grpSp>
          <p:nvGrpSpPr>
            <p:cNvPr name="Group 34" id="34"/>
            <p:cNvGrpSpPr/>
            <p:nvPr/>
          </p:nvGrpSpPr>
          <p:grpSpPr>
            <a:xfrm rot="0">
              <a:off x="0" y="309381"/>
              <a:ext cx="5054128" cy="4149571"/>
              <a:chOff x="0" y="0"/>
              <a:chExt cx="1076545" cy="883871"/>
            </a:xfrm>
          </p:grpSpPr>
          <p:sp>
            <p:nvSpPr>
              <p:cNvPr name="Freeform 35" id="35"/>
              <p:cNvSpPr/>
              <p:nvPr/>
            </p:nvSpPr>
            <p:spPr>
              <a:xfrm flipH="false" flipV="false" rot="0">
                <a:off x="0" y="0"/>
                <a:ext cx="1076545" cy="883871"/>
              </a:xfrm>
              <a:custGeom>
                <a:avLst/>
                <a:gdLst/>
                <a:ahLst/>
                <a:cxnLst/>
                <a:rect r="r" b="b" t="t" l="l"/>
                <a:pathLst>
                  <a:path h="883871" w="1076545">
                    <a:moveTo>
                      <a:pt x="0" y="0"/>
                    </a:moveTo>
                    <a:lnTo>
                      <a:pt x="1076545" y="0"/>
                    </a:lnTo>
                    <a:lnTo>
                      <a:pt x="1076545" y="883871"/>
                    </a:lnTo>
                    <a:lnTo>
                      <a:pt x="0" y="883871"/>
                    </a:lnTo>
                    <a:close/>
                  </a:path>
                </a:pathLst>
              </a:custGeom>
              <a:solidFill>
                <a:srgbClr val="6A5E35"/>
              </a:solidFill>
              <a:ln w="38100" cap="sq">
                <a:solidFill>
                  <a:srgbClr val="000000"/>
                </a:solidFill>
                <a:prstDash val="dash"/>
                <a:miter/>
              </a:ln>
            </p:spPr>
          </p:sp>
          <p:sp>
            <p:nvSpPr>
              <p:cNvPr name="TextBox 36" id="36"/>
              <p:cNvSpPr txBox="true"/>
              <p:nvPr/>
            </p:nvSpPr>
            <p:spPr>
              <a:xfrm>
                <a:off x="0" y="-38100"/>
                <a:ext cx="1076545" cy="921971"/>
              </a:xfrm>
              <a:prstGeom prst="rect">
                <a:avLst/>
              </a:prstGeom>
            </p:spPr>
            <p:txBody>
              <a:bodyPr anchor="ctr" rtlCol="false" tIns="50800" lIns="50800" bIns="50800" rIns="50800"/>
              <a:lstStyle/>
              <a:p>
                <a:pPr algn="ctr">
                  <a:lnSpc>
                    <a:spcPts val="2699"/>
                  </a:lnSpc>
                </a:pPr>
              </a:p>
            </p:txBody>
          </p:sp>
        </p:grpSp>
        <p:grpSp>
          <p:nvGrpSpPr>
            <p:cNvPr name="Group 37" id="37"/>
            <p:cNvGrpSpPr/>
            <p:nvPr/>
          </p:nvGrpSpPr>
          <p:grpSpPr>
            <a:xfrm rot="0">
              <a:off x="583022" y="21244"/>
              <a:ext cx="3888085" cy="603508"/>
              <a:chOff x="0" y="0"/>
              <a:chExt cx="2331703" cy="361927"/>
            </a:xfrm>
          </p:grpSpPr>
          <p:sp>
            <p:nvSpPr>
              <p:cNvPr name="Freeform 38" id="38"/>
              <p:cNvSpPr/>
              <p:nvPr/>
            </p:nvSpPr>
            <p:spPr>
              <a:xfrm flipH="false" flipV="false" rot="0">
                <a:off x="0" y="0"/>
                <a:ext cx="2331703" cy="361927"/>
              </a:xfrm>
              <a:custGeom>
                <a:avLst/>
                <a:gdLst/>
                <a:ahLst/>
                <a:cxnLst/>
                <a:rect r="r" b="b" t="t" l="l"/>
                <a:pathLst>
                  <a:path h="361927" w="2331703">
                    <a:moveTo>
                      <a:pt x="2128503" y="0"/>
                    </a:moveTo>
                    <a:cubicBezTo>
                      <a:pt x="2240727" y="0"/>
                      <a:pt x="2331703" y="81020"/>
                      <a:pt x="2331703" y="180963"/>
                    </a:cubicBezTo>
                    <a:cubicBezTo>
                      <a:pt x="2331703" y="280906"/>
                      <a:pt x="2240727" y="361927"/>
                      <a:pt x="2128503" y="361927"/>
                    </a:cubicBezTo>
                    <a:lnTo>
                      <a:pt x="203200" y="361927"/>
                    </a:lnTo>
                    <a:cubicBezTo>
                      <a:pt x="90976" y="361927"/>
                      <a:pt x="0" y="280906"/>
                      <a:pt x="0" y="180963"/>
                    </a:cubicBezTo>
                    <a:cubicBezTo>
                      <a:pt x="0" y="81020"/>
                      <a:pt x="90976" y="0"/>
                      <a:pt x="203200" y="0"/>
                    </a:cubicBezTo>
                    <a:close/>
                  </a:path>
                </a:pathLst>
              </a:custGeom>
              <a:solidFill>
                <a:srgbClr val="B45124"/>
              </a:solidFill>
            </p:spPr>
          </p:sp>
          <p:sp>
            <p:nvSpPr>
              <p:cNvPr name="TextBox 39" id="39"/>
              <p:cNvSpPr txBox="true"/>
              <p:nvPr/>
            </p:nvSpPr>
            <p:spPr>
              <a:xfrm>
                <a:off x="0" y="-38100"/>
                <a:ext cx="2331703" cy="400027"/>
              </a:xfrm>
              <a:prstGeom prst="rect">
                <a:avLst/>
              </a:prstGeom>
            </p:spPr>
            <p:txBody>
              <a:bodyPr anchor="ctr" rtlCol="false" tIns="67941" lIns="67941" bIns="67941" rIns="67941"/>
              <a:lstStyle/>
              <a:p>
                <a:pPr algn="ctr">
                  <a:lnSpc>
                    <a:spcPts val="2699"/>
                  </a:lnSpc>
                </a:pPr>
              </a:p>
            </p:txBody>
          </p:sp>
        </p:grpSp>
        <p:sp>
          <p:nvSpPr>
            <p:cNvPr name="TextBox 40" id="40"/>
            <p:cNvSpPr txBox="true"/>
            <p:nvPr/>
          </p:nvSpPr>
          <p:spPr>
            <a:xfrm rot="0">
              <a:off x="191753" y="640797"/>
              <a:ext cx="4670622" cy="3674529"/>
            </a:xfrm>
            <a:prstGeom prst="rect">
              <a:avLst/>
            </a:prstGeom>
          </p:spPr>
          <p:txBody>
            <a:bodyPr anchor="t" rtlCol="false" tIns="0" lIns="0" bIns="0" rIns="0">
              <a:spAutoFit/>
            </a:bodyPr>
            <a:lstStyle/>
            <a:p>
              <a:pPr algn="ctr">
                <a:lnSpc>
                  <a:spcPts val="2450"/>
                </a:lnSpc>
              </a:pPr>
              <a:r>
                <a:rPr lang="en-US" b="true" sz="1633" spc="37">
                  <a:solidFill>
                    <a:srgbClr val="FFDE59"/>
                  </a:solidFill>
                  <a:latin typeface="Canva Sans Bold"/>
                  <a:ea typeface="Canva Sans Bold"/>
                  <a:cs typeface="Canva Sans Bold"/>
                  <a:sym typeface="Canva Sans Bold"/>
                </a:rPr>
                <a:t>Precision</a:t>
              </a:r>
              <a:r>
                <a:rPr lang="en-US" b="true" sz="1633" spc="37">
                  <a:solidFill>
                    <a:srgbClr val="FFFFFF"/>
                  </a:solidFill>
                  <a:latin typeface="Canva Sans Bold"/>
                  <a:ea typeface="Canva Sans Bold"/>
                  <a:cs typeface="Canva Sans Bold"/>
                  <a:sym typeface="Canva Sans Bold"/>
                </a:rPr>
                <a:t> : Measures the accuracy of positive predictions.</a:t>
              </a:r>
            </a:p>
            <a:p>
              <a:pPr algn="ctr">
                <a:lnSpc>
                  <a:spcPts val="2450"/>
                </a:lnSpc>
              </a:pPr>
              <a:r>
                <a:rPr lang="en-US" b="true" sz="1633" spc="37">
                  <a:solidFill>
                    <a:srgbClr val="FFDE59"/>
                  </a:solidFill>
                  <a:latin typeface="Canva Sans Bold"/>
                  <a:ea typeface="Canva Sans Bold"/>
                  <a:cs typeface="Canva Sans Bold"/>
                  <a:sym typeface="Canva Sans Bold"/>
                </a:rPr>
                <a:t>Recall </a:t>
              </a:r>
              <a:r>
                <a:rPr lang="en-US" b="true" sz="1633" spc="37">
                  <a:solidFill>
                    <a:srgbClr val="FFFFFF"/>
                  </a:solidFill>
                  <a:latin typeface="Canva Sans Bold"/>
                  <a:ea typeface="Canva Sans Bold"/>
                  <a:cs typeface="Canva Sans Bold"/>
                  <a:sym typeface="Canva Sans Bold"/>
                </a:rPr>
                <a:t>: Indicates how many actual positives were correctly identified.</a:t>
              </a:r>
            </a:p>
            <a:p>
              <a:pPr algn="ctr">
                <a:lnSpc>
                  <a:spcPts val="2450"/>
                </a:lnSpc>
              </a:pPr>
              <a:r>
                <a:rPr lang="en-US" b="true" sz="1633" spc="37">
                  <a:solidFill>
                    <a:srgbClr val="FFDE59"/>
                  </a:solidFill>
                  <a:latin typeface="Canva Sans Bold"/>
                  <a:ea typeface="Canva Sans Bold"/>
                  <a:cs typeface="Canva Sans Bold"/>
                  <a:sym typeface="Canva Sans Bold"/>
                </a:rPr>
                <a:t>F1-Score</a:t>
              </a:r>
              <a:r>
                <a:rPr lang="en-US" b="true" sz="1633" spc="37">
                  <a:solidFill>
                    <a:srgbClr val="FFFFFF"/>
                  </a:solidFill>
                  <a:latin typeface="Canva Sans Bold"/>
                  <a:ea typeface="Canva Sans Bold"/>
                  <a:cs typeface="Canva Sans Bold"/>
                  <a:sym typeface="Canva Sans Bold"/>
                </a:rPr>
                <a:t> : Balances precision and recall into a single score.</a:t>
              </a:r>
            </a:p>
            <a:p>
              <a:pPr algn="ctr">
                <a:lnSpc>
                  <a:spcPts val="2450"/>
                </a:lnSpc>
                <a:spcBef>
                  <a:spcPct val="0"/>
                </a:spcBef>
              </a:pPr>
              <a:r>
                <a:rPr lang="en-US" b="true" sz="1633" spc="37">
                  <a:solidFill>
                    <a:srgbClr val="FFDE59"/>
                  </a:solidFill>
                  <a:latin typeface="Canva Sans Bold"/>
                  <a:ea typeface="Canva Sans Bold"/>
                  <a:cs typeface="Canva Sans Bold"/>
                  <a:sym typeface="Canva Sans Bold"/>
                </a:rPr>
                <a:t>Support</a:t>
              </a:r>
              <a:r>
                <a:rPr lang="en-US" b="true" sz="1633" spc="37">
                  <a:solidFill>
                    <a:srgbClr val="FFFFFF"/>
                  </a:solidFill>
                  <a:latin typeface="Canva Sans Bold"/>
                  <a:ea typeface="Canva Sans Bold"/>
                  <a:cs typeface="Canva Sans Bold"/>
                  <a:sym typeface="Canva Sans Bold"/>
                </a:rPr>
                <a:t> : Shows the number of samples for each class</a:t>
              </a:r>
            </a:p>
          </p:txBody>
        </p:sp>
        <p:sp>
          <p:nvSpPr>
            <p:cNvPr name="TextBox 41" id="41"/>
            <p:cNvSpPr txBox="true"/>
            <p:nvPr/>
          </p:nvSpPr>
          <p:spPr>
            <a:xfrm rot="0">
              <a:off x="1111755" y="-85725"/>
              <a:ext cx="2830618" cy="704486"/>
            </a:xfrm>
            <a:prstGeom prst="rect">
              <a:avLst/>
            </a:prstGeom>
          </p:spPr>
          <p:txBody>
            <a:bodyPr anchor="t" rtlCol="false" tIns="0" lIns="0" bIns="0" rIns="0">
              <a:spAutoFit/>
            </a:bodyPr>
            <a:lstStyle/>
            <a:p>
              <a:pPr algn="ctr">
                <a:lnSpc>
                  <a:spcPts val="4567"/>
                </a:lnSpc>
                <a:spcBef>
                  <a:spcPct val="0"/>
                </a:spcBef>
              </a:pPr>
              <a:r>
                <a:rPr lang="en-US" b="true" sz="3045" spc="70">
                  <a:solidFill>
                    <a:srgbClr val="FFDE59"/>
                  </a:solidFill>
                  <a:latin typeface="Canva Sans Bold"/>
                  <a:ea typeface="Canva Sans Bold"/>
                  <a:cs typeface="Canva Sans Bold"/>
                  <a:sym typeface="Canva Sans Bold"/>
                </a:rPr>
                <a:t>KEY POINT</a:t>
              </a:r>
            </a:p>
          </p:txBody>
        </p:sp>
      </p:grpSp>
      <p:grpSp>
        <p:nvGrpSpPr>
          <p:cNvPr name="Group 42" id="42"/>
          <p:cNvGrpSpPr/>
          <p:nvPr/>
        </p:nvGrpSpPr>
        <p:grpSpPr>
          <a:xfrm rot="0">
            <a:off x="1874140" y="9226114"/>
            <a:ext cx="4547963" cy="969152"/>
            <a:chOff x="0" y="0"/>
            <a:chExt cx="6063950" cy="1292203"/>
          </a:xfrm>
        </p:grpSpPr>
        <p:sp>
          <p:nvSpPr>
            <p:cNvPr name="Freeform 43" id="43"/>
            <p:cNvSpPr/>
            <p:nvPr/>
          </p:nvSpPr>
          <p:spPr>
            <a:xfrm flipH="false" flipV="false" rot="0">
              <a:off x="357471" y="0"/>
              <a:ext cx="5353246" cy="1292203"/>
            </a:xfrm>
            <a:custGeom>
              <a:avLst/>
              <a:gdLst/>
              <a:ahLst/>
              <a:cxnLst/>
              <a:rect r="r" b="b" t="t" l="l"/>
              <a:pathLst>
                <a:path h="1292203" w="5353246">
                  <a:moveTo>
                    <a:pt x="0" y="0"/>
                  </a:moveTo>
                  <a:lnTo>
                    <a:pt x="5353246" y="0"/>
                  </a:lnTo>
                  <a:lnTo>
                    <a:pt x="5353246" y="1292203"/>
                  </a:lnTo>
                  <a:lnTo>
                    <a:pt x="0" y="12922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4" id="44"/>
            <p:cNvSpPr txBox="true"/>
            <p:nvPr/>
          </p:nvSpPr>
          <p:spPr>
            <a:xfrm rot="0">
              <a:off x="0" y="69839"/>
              <a:ext cx="6063950" cy="587375"/>
            </a:xfrm>
            <a:prstGeom prst="rect">
              <a:avLst/>
            </a:prstGeom>
          </p:spPr>
          <p:txBody>
            <a:bodyPr anchor="t" rtlCol="false" tIns="0" lIns="0" bIns="0" rIns="0">
              <a:spAutoFit/>
            </a:bodyPr>
            <a:lstStyle/>
            <a:p>
              <a:pPr algn="ctr">
                <a:lnSpc>
                  <a:spcPts val="1709"/>
                </a:lnSpc>
              </a:pPr>
              <a:r>
                <a:rPr lang="en-US" b="true" sz="1800" spc="41">
                  <a:solidFill>
                    <a:srgbClr val="FFFFFF"/>
                  </a:solidFill>
                  <a:latin typeface="Canva Sans Bold"/>
                  <a:ea typeface="Canva Sans Bold"/>
                  <a:cs typeface="Canva Sans Bold"/>
                  <a:sym typeface="Canva Sans Bold"/>
                </a:rPr>
                <a:t>PREDICTION ACCURACY </a:t>
              </a:r>
            </a:p>
            <a:p>
              <a:pPr algn="ctr">
                <a:lnSpc>
                  <a:spcPts val="1709"/>
                </a:lnSpc>
              </a:pPr>
              <a:r>
                <a:rPr lang="en-US" b="true" sz="1800" spc="41">
                  <a:solidFill>
                    <a:srgbClr val="FFFFFF"/>
                  </a:solidFill>
                  <a:latin typeface="Canva Sans Bold"/>
                  <a:ea typeface="Canva Sans Bold"/>
                  <a:cs typeface="Canva Sans Bold"/>
                  <a:sym typeface="Canva Sans Bold"/>
                </a:rPr>
                <a:t>PERCENTAGE</a:t>
              </a:r>
            </a:p>
          </p:txBody>
        </p:sp>
        <p:sp>
          <p:nvSpPr>
            <p:cNvPr name="TextBox 45" id="45"/>
            <p:cNvSpPr txBox="true"/>
            <p:nvPr/>
          </p:nvSpPr>
          <p:spPr>
            <a:xfrm rot="0">
              <a:off x="2208492" y="571489"/>
              <a:ext cx="1646966" cy="563214"/>
            </a:xfrm>
            <a:prstGeom prst="rect">
              <a:avLst/>
            </a:prstGeom>
          </p:spPr>
          <p:txBody>
            <a:bodyPr anchor="t" rtlCol="false" tIns="0" lIns="0" bIns="0" rIns="0">
              <a:spAutoFit/>
            </a:bodyPr>
            <a:lstStyle/>
            <a:p>
              <a:pPr algn="ctr">
                <a:lnSpc>
                  <a:spcPts val="3524"/>
                </a:lnSpc>
                <a:spcBef>
                  <a:spcPct val="0"/>
                </a:spcBef>
              </a:pPr>
              <a:r>
                <a:rPr lang="en-US" sz="2349" spc="54">
                  <a:solidFill>
                    <a:srgbClr val="FFDE59"/>
                  </a:solidFill>
                  <a:latin typeface="Archivo Black"/>
                  <a:ea typeface="Archivo Black"/>
                  <a:cs typeface="Archivo Black"/>
                  <a:sym typeface="Archivo Black"/>
                </a:rPr>
                <a:t>96.0%</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197" y="-314111"/>
            <a:ext cx="19061066" cy="11334680"/>
          </a:xfrm>
          <a:custGeom>
            <a:avLst/>
            <a:gdLst/>
            <a:ahLst/>
            <a:cxnLst/>
            <a:rect r="r" b="b" t="t" l="l"/>
            <a:pathLst>
              <a:path h="11334680" w="19061066">
                <a:moveTo>
                  <a:pt x="0" y="0"/>
                </a:moveTo>
                <a:lnTo>
                  <a:pt x="19061066" y="0"/>
                </a:lnTo>
                <a:lnTo>
                  <a:pt x="19061066" y="11334680"/>
                </a:lnTo>
                <a:lnTo>
                  <a:pt x="0" y="11334680"/>
                </a:lnTo>
                <a:lnTo>
                  <a:pt x="0" y="0"/>
                </a:lnTo>
                <a:close/>
              </a:path>
            </a:pathLst>
          </a:custGeom>
          <a:blipFill>
            <a:blip r:embed="rId2">
              <a:alphaModFix amt="61000"/>
            </a:blip>
            <a:stretch>
              <a:fillRect l="0" t="-6020" r="0" b="-6020"/>
            </a:stretch>
          </a:blipFill>
        </p:spPr>
      </p:sp>
      <p:sp>
        <p:nvSpPr>
          <p:cNvPr name="Freeform 3" id="3"/>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5"/>
            <a:stretch>
              <a:fillRect l="0" t="0" r="0" b="0"/>
            </a:stretch>
          </a:blipFill>
        </p:spPr>
      </p:sp>
      <p:grpSp>
        <p:nvGrpSpPr>
          <p:cNvPr name="Group 6" id="6"/>
          <p:cNvGrpSpPr/>
          <p:nvPr/>
        </p:nvGrpSpPr>
        <p:grpSpPr>
          <a:xfrm rot="0">
            <a:off x="668410" y="1219365"/>
            <a:ext cx="7660973" cy="4643113"/>
            <a:chOff x="0" y="0"/>
            <a:chExt cx="2017705" cy="1222877"/>
          </a:xfrm>
        </p:grpSpPr>
        <p:sp>
          <p:nvSpPr>
            <p:cNvPr name="Freeform 7" id="7"/>
            <p:cNvSpPr/>
            <p:nvPr/>
          </p:nvSpPr>
          <p:spPr>
            <a:xfrm flipH="false" flipV="false" rot="0">
              <a:off x="0" y="0"/>
              <a:ext cx="2017705" cy="1222877"/>
            </a:xfrm>
            <a:custGeom>
              <a:avLst/>
              <a:gdLst/>
              <a:ahLst/>
              <a:cxnLst/>
              <a:rect r="r" b="b" t="t" l="l"/>
              <a:pathLst>
                <a:path h="1222877" w="2017705">
                  <a:moveTo>
                    <a:pt x="0" y="0"/>
                  </a:moveTo>
                  <a:lnTo>
                    <a:pt x="2017705" y="0"/>
                  </a:lnTo>
                  <a:lnTo>
                    <a:pt x="2017705" y="1222877"/>
                  </a:lnTo>
                  <a:lnTo>
                    <a:pt x="0" y="1222877"/>
                  </a:lnTo>
                  <a:close/>
                </a:path>
              </a:pathLst>
            </a:custGeom>
            <a:solidFill>
              <a:srgbClr val="FFDE59"/>
            </a:solidFill>
          </p:spPr>
        </p:sp>
        <p:sp>
          <p:nvSpPr>
            <p:cNvPr name="TextBox 8" id="8"/>
            <p:cNvSpPr txBox="true"/>
            <p:nvPr/>
          </p:nvSpPr>
          <p:spPr>
            <a:xfrm>
              <a:off x="0" y="-47625"/>
              <a:ext cx="2017705" cy="1270502"/>
            </a:xfrm>
            <a:prstGeom prst="rect">
              <a:avLst/>
            </a:prstGeom>
          </p:spPr>
          <p:txBody>
            <a:bodyPr anchor="ctr" rtlCol="false" tIns="50800" lIns="50800" bIns="50800" rIns="50800"/>
            <a:lstStyle/>
            <a:p>
              <a:pPr algn="ctr">
                <a:lnSpc>
                  <a:spcPts val="2700"/>
                </a:lnSpc>
              </a:pPr>
            </a:p>
          </p:txBody>
        </p:sp>
      </p:grpSp>
      <p:grpSp>
        <p:nvGrpSpPr>
          <p:cNvPr name="Group 9" id="9"/>
          <p:cNvGrpSpPr/>
          <p:nvPr/>
        </p:nvGrpSpPr>
        <p:grpSpPr>
          <a:xfrm rot="0">
            <a:off x="-1785147" y="301581"/>
            <a:ext cx="13742000" cy="1221899"/>
            <a:chOff x="0" y="0"/>
            <a:chExt cx="18322667" cy="1629199"/>
          </a:xfrm>
        </p:grpSpPr>
        <p:sp>
          <p:nvSpPr>
            <p:cNvPr name="Freeform 10" id="10"/>
            <p:cNvSpPr/>
            <p:nvPr/>
          </p:nvSpPr>
          <p:spPr>
            <a:xfrm flipH="false" flipV="false" rot="0">
              <a:off x="0" y="519036"/>
              <a:ext cx="9753600" cy="591127"/>
            </a:xfrm>
            <a:custGeom>
              <a:avLst/>
              <a:gdLst/>
              <a:ahLst/>
              <a:cxnLst/>
              <a:rect r="r" b="b" t="t" l="l"/>
              <a:pathLst>
                <a:path h="591127" w="9753600">
                  <a:moveTo>
                    <a:pt x="0" y="0"/>
                  </a:moveTo>
                  <a:lnTo>
                    <a:pt x="9753600" y="0"/>
                  </a:lnTo>
                  <a:lnTo>
                    <a:pt x="9753600" y="591127"/>
                  </a:lnTo>
                  <a:lnTo>
                    <a:pt x="0" y="591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9753600" y="304800"/>
              <a:ext cx="8569067" cy="1324399"/>
            </a:xfrm>
            <a:prstGeom prst="rect">
              <a:avLst/>
            </a:prstGeom>
          </p:spPr>
          <p:txBody>
            <a:bodyPr anchor="t" rtlCol="false" tIns="0" lIns="0" bIns="0" rIns="0">
              <a:spAutoFit/>
            </a:bodyPr>
            <a:lstStyle/>
            <a:p>
              <a:pPr algn="ctr">
                <a:lnSpc>
                  <a:spcPts val="6456"/>
                </a:lnSpc>
              </a:pPr>
              <a:r>
                <a:rPr lang="en-US" sz="8070" b="true">
                  <a:solidFill>
                    <a:srgbClr val="000000"/>
                  </a:solidFill>
                  <a:latin typeface="TT Autonomous Bold"/>
                  <a:ea typeface="TT Autonomous Bold"/>
                  <a:cs typeface="TT Autonomous Bold"/>
                  <a:sym typeface="TT Autonomous Bold"/>
                </a:rPr>
                <a:t>MODELS</a:t>
              </a:r>
            </a:p>
          </p:txBody>
        </p:sp>
      </p:grpSp>
      <p:sp>
        <p:nvSpPr>
          <p:cNvPr name="Freeform 12" id="12"/>
          <p:cNvSpPr/>
          <p:nvPr/>
        </p:nvSpPr>
        <p:spPr>
          <a:xfrm flipH="false" flipV="false" rot="0">
            <a:off x="796913" y="1397051"/>
            <a:ext cx="7369847" cy="4338998"/>
          </a:xfrm>
          <a:custGeom>
            <a:avLst/>
            <a:gdLst/>
            <a:ahLst/>
            <a:cxnLst/>
            <a:rect r="r" b="b" t="t" l="l"/>
            <a:pathLst>
              <a:path h="4338998" w="7369847">
                <a:moveTo>
                  <a:pt x="0" y="0"/>
                </a:moveTo>
                <a:lnTo>
                  <a:pt x="7369847" y="0"/>
                </a:lnTo>
                <a:lnTo>
                  <a:pt x="7369847" y="4338997"/>
                </a:lnTo>
                <a:lnTo>
                  <a:pt x="0" y="4338997"/>
                </a:lnTo>
                <a:lnTo>
                  <a:pt x="0" y="0"/>
                </a:lnTo>
                <a:close/>
              </a:path>
            </a:pathLst>
          </a:custGeom>
          <a:blipFill>
            <a:blip r:embed="rId8"/>
            <a:stretch>
              <a:fillRect l="0" t="0" r="0" b="0"/>
            </a:stretch>
          </a:blipFill>
        </p:spPr>
      </p:sp>
      <p:grpSp>
        <p:nvGrpSpPr>
          <p:cNvPr name="Group 13" id="13"/>
          <p:cNvGrpSpPr/>
          <p:nvPr/>
        </p:nvGrpSpPr>
        <p:grpSpPr>
          <a:xfrm rot="0">
            <a:off x="10627027" y="1695007"/>
            <a:ext cx="7256530" cy="7298128"/>
            <a:chOff x="0" y="0"/>
            <a:chExt cx="1911185" cy="1922141"/>
          </a:xfrm>
        </p:grpSpPr>
        <p:sp>
          <p:nvSpPr>
            <p:cNvPr name="Freeform 14" id="14"/>
            <p:cNvSpPr/>
            <p:nvPr/>
          </p:nvSpPr>
          <p:spPr>
            <a:xfrm flipH="false" flipV="false" rot="0">
              <a:off x="0" y="0"/>
              <a:ext cx="1911185" cy="1922141"/>
            </a:xfrm>
            <a:custGeom>
              <a:avLst/>
              <a:gdLst/>
              <a:ahLst/>
              <a:cxnLst/>
              <a:rect r="r" b="b" t="t" l="l"/>
              <a:pathLst>
                <a:path h="1922141" w="1911185">
                  <a:moveTo>
                    <a:pt x="0" y="0"/>
                  </a:moveTo>
                  <a:lnTo>
                    <a:pt x="1911185" y="0"/>
                  </a:lnTo>
                  <a:lnTo>
                    <a:pt x="1911185" y="1922141"/>
                  </a:lnTo>
                  <a:lnTo>
                    <a:pt x="0" y="1922141"/>
                  </a:lnTo>
                  <a:close/>
                </a:path>
              </a:pathLst>
            </a:custGeom>
            <a:solidFill>
              <a:srgbClr val="FFDE59"/>
            </a:solidFill>
          </p:spPr>
        </p:sp>
        <p:sp>
          <p:nvSpPr>
            <p:cNvPr name="TextBox 15" id="15"/>
            <p:cNvSpPr txBox="true"/>
            <p:nvPr/>
          </p:nvSpPr>
          <p:spPr>
            <a:xfrm>
              <a:off x="0" y="-47625"/>
              <a:ext cx="1911185" cy="1969766"/>
            </a:xfrm>
            <a:prstGeom prst="rect">
              <a:avLst/>
            </a:prstGeom>
          </p:spPr>
          <p:txBody>
            <a:bodyPr anchor="ctr" rtlCol="false" tIns="50800" lIns="50800" bIns="50800" rIns="50800"/>
            <a:lstStyle/>
            <a:p>
              <a:pPr algn="ctr">
                <a:lnSpc>
                  <a:spcPts val="2700"/>
                </a:lnSpc>
              </a:pPr>
            </a:p>
          </p:txBody>
        </p:sp>
      </p:grpSp>
      <p:sp>
        <p:nvSpPr>
          <p:cNvPr name="Freeform 16" id="16"/>
          <p:cNvSpPr/>
          <p:nvPr/>
        </p:nvSpPr>
        <p:spPr>
          <a:xfrm flipH="false" flipV="false" rot="0">
            <a:off x="10780293" y="1905723"/>
            <a:ext cx="6949998" cy="6895014"/>
          </a:xfrm>
          <a:custGeom>
            <a:avLst/>
            <a:gdLst/>
            <a:ahLst/>
            <a:cxnLst/>
            <a:rect r="r" b="b" t="t" l="l"/>
            <a:pathLst>
              <a:path h="6895014" w="6949998">
                <a:moveTo>
                  <a:pt x="0" y="0"/>
                </a:moveTo>
                <a:lnTo>
                  <a:pt x="6949998" y="0"/>
                </a:lnTo>
                <a:lnTo>
                  <a:pt x="6949998" y="6895013"/>
                </a:lnTo>
                <a:lnTo>
                  <a:pt x="0" y="6895013"/>
                </a:lnTo>
                <a:lnTo>
                  <a:pt x="0" y="0"/>
                </a:lnTo>
                <a:close/>
              </a:path>
            </a:pathLst>
          </a:custGeom>
          <a:blipFill>
            <a:blip r:embed="rId9"/>
            <a:stretch>
              <a:fillRect l="0" t="0" r="0" b="0"/>
            </a:stretch>
          </a:blipFill>
        </p:spPr>
      </p:sp>
      <p:grpSp>
        <p:nvGrpSpPr>
          <p:cNvPr name="Group 17" id="17"/>
          <p:cNvGrpSpPr/>
          <p:nvPr/>
        </p:nvGrpSpPr>
        <p:grpSpPr>
          <a:xfrm rot="0">
            <a:off x="12138276" y="71491"/>
            <a:ext cx="5745281" cy="1451989"/>
            <a:chOff x="0" y="0"/>
            <a:chExt cx="7660375" cy="1935986"/>
          </a:xfrm>
        </p:grpSpPr>
        <p:sp>
          <p:nvSpPr>
            <p:cNvPr name="Freeform 18" id="18"/>
            <p:cNvSpPr/>
            <p:nvPr/>
          </p:nvSpPr>
          <p:spPr>
            <a:xfrm flipH="false" flipV="false" rot="0">
              <a:off x="0" y="0"/>
              <a:ext cx="7660375" cy="1935986"/>
            </a:xfrm>
            <a:custGeom>
              <a:avLst/>
              <a:gdLst/>
              <a:ahLst/>
              <a:cxnLst/>
              <a:rect r="r" b="b" t="t" l="l"/>
              <a:pathLst>
                <a:path h="1935986" w="7660375">
                  <a:moveTo>
                    <a:pt x="0" y="0"/>
                  </a:moveTo>
                  <a:lnTo>
                    <a:pt x="7660375" y="0"/>
                  </a:lnTo>
                  <a:lnTo>
                    <a:pt x="7660375" y="1935986"/>
                  </a:lnTo>
                  <a:lnTo>
                    <a:pt x="0" y="1935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502209" y="382987"/>
              <a:ext cx="6655957" cy="1399615"/>
            </a:xfrm>
            <a:prstGeom prst="rect">
              <a:avLst/>
            </a:prstGeom>
          </p:spPr>
          <p:txBody>
            <a:bodyPr anchor="t" rtlCol="false" tIns="0" lIns="0" bIns="0" rIns="0">
              <a:spAutoFit/>
            </a:bodyPr>
            <a:lstStyle/>
            <a:p>
              <a:pPr algn="ctr">
                <a:lnSpc>
                  <a:spcPts val="3926"/>
                </a:lnSpc>
              </a:pPr>
              <a:r>
                <a:rPr lang="en-US" sz="4007" b="true">
                  <a:solidFill>
                    <a:srgbClr val="FFDE59"/>
                  </a:solidFill>
                  <a:latin typeface="Canva Sans Bold"/>
                  <a:ea typeface="Canva Sans Bold"/>
                  <a:cs typeface="Canva Sans Bold"/>
                  <a:sym typeface="Canva Sans Bold"/>
                </a:rPr>
                <a:t>LINEAR REGRESSION</a:t>
              </a:r>
            </a:p>
          </p:txBody>
        </p:sp>
      </p:grpSp>
      <p:grpSp>
        <p:nvGrpSpPr>
          <p:cNvPr name="Group 20" id="20"/>
          <p:cNvGrpSpPr/>
          <p:nvPr/>
        </p:nvGrpSpPr>
        <p:grpSpPr>
          <a:xfrm rot="0">
            <a:off x="188947" y="5862478"/>
            <a:ext cx="10258598" cy="4266753"/>
            <a:chOff x="0" y="0"/>
            <a:chExt cx="13678131" cy="5689003"/>
          </a:xfrm>
        </p:grpSpPr>
        <p:grpSp>
          <p:nvGrpSpPr>
            <p:cNvPr name="Group 21" id="21"/>
            <p:cNvGrpSpPr/>
            <p:nvPr/>
          </p:nvGrpSpPr>
          <p:grpSpPr>
            <a:xfrm rot="0">
              <a:off x="0" y="407376"/>
              <a:ext cx="13678131" cy="5281628"/>
              <a:chOff x="0" y="0"/>
              <a:chExt cx="2812096" cy="1085853"/>
            </a:xfrm>
          </p:grpSpPr>
          <p:sp>
            <p:nvSpPr>
              <p:cNvPr name="Freeform 22" id="22"/>
              <p:cNvSpPr/>
              <p:nvPr/>
            </p:nvSpPr>
            <p:spPr>
              <a:xfrm flipH="false" flipV="false" rot="0">
                <a:off x="0" y="0"/>
                <a:ext cx="2812096" cy="1085853"/>
              </a:xfrm>
              <a:custGeom>
                <a:avLst/>
                <a:gdLst/>
                <a:ahLst/>
                <a:cxnLst/>
                <a:rect r="r" b="b" t="t" l="l"/>
                <a:pathLst>
                  <a:path h="1085853" w="2812096">
                    <a:moveTo>
                      <a:pt x="38488" y="0"/>
                    </a:moveTo>
                    <a:lnTo>
                      <a:pt x="2773607" y="0"/>
                    </a:lnTo>
                    <a:cubicBezTo>
                      <a:pt x="2794864" y="0"/>
                      <a:pt x="2812096" y="17232"/>
                      <a:pt x="2812096" y="38488"/>
                    </a:cubicBezTo>
                    <a:lnTo>
                      <a:pt x="2812096" y="1047365"/>
                    </a:lnTo>
                    <a:cubicBezTo>
                      <a:pt x="2812096" y="1057572"/>
                      <a:pt x="2808041" y="1067362"/>
                      <a:pt x="2800823" y="1074580"/>
                    </a:cubicBezTo>
                    <a:cubicBezTo>
                      <a:pt x="2793605" y="1081798"/>
                      <a:pt x="2783815" y="1085853"/>
                      <a:pt x="2773607" y="1085853"/>
                    </a:cubicBezTo>
                    <a:lnTo>
                      <a:pt x="38488" y="1085853"/>
                    </a:lnTo>
                    <a:cubicBezTo>
                      <a:pt x="17232" y="1085853"/>
                      <a:pt x="0" y="1068621"/>
                      <a:pt x="0" y="1047365"/>
                    </a:cubicBezTo>
                    <a:lnTo>
                      <a:pt x="0" y="38488"/>
                    </a:lnTo>
                    <a:cubicBezTo>
                      <a:pt x="0" y="17232"/>
                      <a:pt x="17232" y="0"/>
                      <a:pt x="38488" y="0"/>
                    </a:cubicBezTo>
                    <a:close/>
                  </a:path>
                </a:pathLst>
              </a:custGeom>
              <a:solidFill>
                <a:srgbClr val="FF9D2A"/>
              </a:solidFill>
              <a:ln w="38100" cap="rnd">
                <a:solidFill>
                  <a:srgbClr val="000000"/>
                </a:solidFill>
                <a:prstDash val="lgDash"/>
                <a:round/>
              </a:ln>
            </p:spPr>
          </p:sp>
          <p:sp>
            <p:nvSpPr>
              <p:cNvPr name="TextBox 23" id="23"/>
              <p:cNvSpPr txBox="true"/>
              <p:nvPr/>
            </p:nvSpPr>
            <p:spPr>
              <a:xfrm>
                <a:off x="0" y="-47625"/>
                <a:ext cx="2812096" cy="1133478"/>
              </a:xfrm>
              <a:prstGeom prst="rect">
                <a:avLst/>
              </a:prstGeom>
            </p:spPr>
            <p:txBody>
              <a:bodyPr anchor="ctr" rtlCol="false" tIns="48808" lIns="48808" bIns="48808" rIns="48808"/>
              <a:lstStyle/>
              <a:p>
                <a:pPr algn="ctr">
                  <a:lnSpc>
                    <a:spcPts val="2700"/>
                  </a:lnSpc>
                </a:pPr>
              </a:p>
            </p:txBody>
          </p:sp>
        </p:grpSp>
        <p:grpSp>
          <p:nvGrpSpPr>
            <p:cNvPr name="Group 24" id="24"/>
            <p:cNvGrpSpPr/>
            <p:nvPr/>
          </p:nvGrpSpPr>
          <p:grpSpPr>
            <a:xfrm rot="0">
              <a:off x="4302381" y="0"/>
              <a:ext cx="5185750" cy="834111"/>
              <a:chOff x="0" y="0"/>
              <a:chExt cx="2250133" cy="361927"/>
            </a:xfrm>
          </p:grpSpPr>
          <p:sp>
            <p:nvSpPr>
              <p:cNvPr name="Freeform 25" id="25"/>
              <p:cNvSpPr/>
              <p:nvPr/>
            </p:nvSpPr>
            <p:spPr>
              <a:xfrm flipH="false" flipV="false" rot="0">
                <a:off x="0" y="0"/>
                <a:ext cx="2250133" cy="361927"/>
              </a:xfrm>
              <a:custGeom>
                <a:avLst/>
                <a:gdLst/>
                <a:ahLst/>
                <a:cxnLst/>
                <a:rect r="r" b="b" t="t" l="l"/>
                <a:pathLst>
                  <a:path h="361927" w="2250133">
                    <a:moveTo>
                      <a:pt x="2046933" y="0"/>
                    </a:moveTo>
                    <a:cubicBezTo>
                      <a:pt x="2159157" y="0"/>
                      <a:pt x="2250133" y="81020"/>
                      <a:pt x="2250133" y="180963"/>
                    </a:cubicBezTo>
                    <a:cubicBezTo>
                      <a:pt x="2250133" y="280906"/>
                      <a:pt x="2159157" y="361927"/>
                      <a:pt x="2046933" y="361927"/>
                    </a:cubicBezTo>
                    <a:lnTo>
                      <a:pt x="203200" y="361927"/>
                    </a:lnTo>
                    <a:cubicBezTo>
                      <a:pt x="90976" y="361927"/>
                      <a:pt x="0" y="280906"/>
                      <a:pt x="0" y="180963"/>
                    </a:cubicBezTo>
                    <a:cubicBezTo>
                      <a:pt x="0" y="81020"/>
                      <a:pt x="90976" y="0"/>
                      <a:pt x="203200" y="0"/>
                    </a:cubicBezTo>
                    <a:close/>
                  </a:path>
                </a:pathLst>
              </a:custGeom>
              <a:solidFill>
                <a:srgbClr val="B45124"/>
              </a:solidFill>
            </p:spPr>
          </p:sp>
          <p:sp>
            <p:nvSpPr>
              <p:cNvPr name="TextBox 26" id="26"/>
              <p:cNvSpPr txBox="true"/>
              <p:nvPr/>
            </p:nvSpPr>
            <p:spPr>
              <a:xfrm>
                <a:off x="0" y="-38100"/>
                <a:ext cx="2250133" cy="400027"/>
              </a:xfrm>
              <a:prstGeom prst="rect">
                <a:avLst/>
              </a:prstGeom>
            </p:spPr>
            <p:txBody>
              <a:bodyPr anchor="ctr" rtlCol="false" tIns="65277" lIns="65277" bIns="65277" rIns="65277"/>
              <a:lstStyle/>
              <a:p>
                <a:pPr algn="ctr">
                  <a:lnSpc>
                    <a:spcPts val="2699"/>
                  </a:lnSpc>
                </a:pPr>
              </a:p>
            </p:txBody>
          </p:sp>
        </p:grpSp>
        <p:sp>
          <p:nvSpPr>
            <p:cNvPr name="TextBox 27" id="27"/>
            <p:cNvSpPr txBox="true"/>
            <p:nvPr/>
          </p:nvSpPr>
          <p:spPr>
            <a:xfrm rot="0">
              <a:off x="4437063" y="-71578"/>
              <a:ext cx="4916387" cy="872492"/>
            </a:xfrm>
            <a:prstGeom prst="rect">
              <a:avLst/>
            </a:prstGeom>
          </p:spPr>
          <p:txBody>
            <a:bodyPr anchor="t" rtlCol="false" tIns="0" lIns="0" bIns="0" rIns="0">
              <a:spAutoFit/>
            </a:bodyPr>
            <a:lstStyle/>
            <a:p>
              <a:pPr algn="ctr">
                <a:lnSpc>
                  <a:spcPts val="5667"/>
                </a:lnSpc>
                <a:spcBef>
                  <a:spcPct val="0"/>
                </a:spcBef>
              </a:pPr>
              <a:r>
                <a:rPr lang="en-US" b="true" sz="3778" spc="86">
                  <a:solidFill>
                    <a:srgbClr val="FFDE59"/>
                  </a:solidFill>
                  <a:latin typeface="Canva Sans Bold"/>
                  <a:ea typeface="Canva Sans Bold"/>
                  <a:cs typeface="Canva Sans Bold"/>
                  <a:sym typeface="Canva Sans Bold"/>
                </a:rPr>
                <a:t>EXPLANATION</a:t>
              </a:r>
            </a:p>
          </p:txBody>
        </p:sp>
        <p:sp>
          <p:nvSpPr>
            <p:cNvPr name="TextBox 28" id="28"/>
            <p:cNvSpPr txBox="true"/>
            <p:nvPr/>
          </p:nvSpPr>
          <p:spPr>
            <a:xfrm rot="0">
              <a:off x="0" y="871105"/>
              <a:ext cx="13572761" cy="4574302"/>
            </a:xfrm>
            <a:prstGeom prst="rect">
              <a:avLst/>
            </a:prstGeom>
          </p:spPr>
          <p:txBody>
            <a:bodyPr anchor="t" rtlCol="false" tIns="0" lIns="0" bIns="0" rIns="0">
              <a:spAutoFit/>
            </a:bodyPr>
            <a:lstStyle/>
            <a:p>
              <a:pPr algn="ctr">
                <a:lnSpc>
                  <a:spcPts val="2092"/>
                </a:lnSpc>
              </a:pPr>
              <a:r>
                <a:rPr lang="en-US" b="true" sz="1395" spc="32">
                  <a:solidFill>
                    <a:srgbClr val="FFFFFF"/>
                  </a:solidFill>
                  <a:latin typeface="Canva Sans Bold"/>
                  <a:ea typeface="Canva Sans Bold"/>
                  <a:cs typeface="Canva Sans Bold"/>
                  <a:sym typeface="Canva Sans Bold"/>
                </a:rPr>
                <a:t>Model Training:</a:t>
              </a:r>
            </a:p>
            <a:p>
              <a:pPr algn="ctr">
                <a:lnSpc>
                  <a:spcPts val="2092"/>
                </a:lnSpc>
              </a:pPr>
              <a:r>
                <a:rPr lang="en-US" b="true" sz="1395" spc="32">
                  <a:solidFill>
                    <a:srgbClr val="FFFFFF"/>
                  </a:solidFill>
                  <a:latin typeface="Canva Sans Bold"/>
                  <a:ea typeface="Canva Sans Bold"/>
                  <a:cs typeface="Canva Sans Bold"/>
                  <a:sym typeface="Canva Sans Bold"/>
                </a:rPr>
                <a:t>We used the LinearRegression() model from sklearn.linear_model.</a:t>
              </a:r>
            </a:p>
            <a:p>
              <a:pPr algn="ctr">
                <a:lnSpc>
                  <a:spcPts val="2092"/>
                </a:lnSpc>
              </a:pPr>
              <a:r>
                <a:rPr lang="en-US" b="true" sz="1395" spc="32">
                  <a:solidFill>
                    <a:srgbClr val="FFFFFF"/>
                  </a:solidFill>
                  <a:latin typeface="Canva Sans Bold"/>
                  <a:ea typeface="Canva Sans Bold"/>
                  <a:cs typeface="Canva Sans Bold"/>
                  <a:sym typeface="Canva Sans Bold"/>
                </a:rPr>
                <a:t>The model was trained using X_train (input features like rainfall, temperature, fertilizer used, etc.) and y_train (target values such as crop yield or production amount).</a:t>
              </a:r>
            </a:p>
            <a:p>
              <a:pPr algn="ctr">
                <a:lnSpc>
                  <a:spcPts val="2092"/>
                </a:lnSpc>
              </a:pPr>
              <a:r>
                <a:rPr lang="en-US" b="true" sz="1395" spc="32">
                  <a:solidFill>
                    <a:srgbClr val="FFFFFF"/>
                  </a:solidFill>
                  <a:latin typeface="Canva Sans Bold"/>
                  <a:ea typeface="Canva Sans Bold"/>
                  <a:cs typeface="Canva Sans Bold"/>
                  <a:sym typeface="Canva Sans Bold"/>
                </a:rPr>
                <a:t>Model Evaluation:</a:t>
              </a:r>
            </a:p>
            <a:p>
              <a:pPr algn="ctr">
                <a:lnSpc>
                  <a:spcPts val="2092"/>
                </a:lnSpc>
              </a:pPr>
              <a:r>
                <a:rPr lang="en-US" b="true" sz="1395" spc="32">
                  <a:solidFill>
                    <a:srgbClr val="FFFFFF"/>
                  </a:solidFill>
                  <a:latin typeface="Canva Sans Bold"/>
                  <a:ea typeface="Canva Sans Bold"/>
                  <a:cs typeface="Canva Sans Bold"/>
                  <a:sym typeface="Canva Sans Bold"/>
                </a:rPr>
                <a:t>We used common evaluation metrics to check how well the model is predicting crop yield:</a:t>
              </a:r>
            </a:p>
            <a:p>
              <a:pPr algn="ctr">
                <a:lnSpc>
                  <a:spcPts val="2092"/>
                </a:lnSpc>
              </a:pPr>
              <a:r>
                <a:rPr lang="en-US" b="true" sz="1395" spc="32">
                  <a:solidFill>
                    <a:srgbClr val="FFFFFF"/>
                  </a:solidFill>
                  <a:latin typeface="Canva Sans Bold"/>
                  <a:ea typeface="Canva Sans Bold"/>
                  <a:cs typeface="Canva Sans Bold"/>
                  <a:sym typeface="Canva Sans Bold"/>
                </a:rPr>
                <a:t>MAE (Mean Absolute Error): average of errors</a:t>
              </a:r>
            </a:p>
            <a:p>
              <a:pPr algn="ctr">
                <a:lnSpc>
                  <a:spcPts val="2092"/>
                </a:lnSpc>
              </a:pPr>
              <a:r>
                <a:rPr lang="en-US" b="true" sz="1395" spc="32">
                  <a:solidFill>
                    <a:srgbClr val="FFFFFF"/>
                  </a:solidFill>
                  <a:latin typeface="Canva Sans Bold"/>
                  <a:ea typeface="Canva Sans Bold"/>
                  <a:cs typeface="Canva Sans Bold"/>
                  <a:sym typeface="Canva Sans Bold"/>
                </a:rPr>
                <a:t>MSE (Mean Squared Error): squares the errors, penalizing large ones more</a:t>
              </a:r>
            </a:p>
            <a:p>
              <a:pPr algn="ctr">
                <a:lnSpc>
                  <a:spcPts val="2092"/>
                </a:lnSpc>
              </a:pPr>
              <a:r>
                <a:rPr lang="en-US" b="true" sz="1395" spc="32">
                  <a:solidFill>
                    <a:srgbClr val="FFFFFF"/>
                  </a:solidFill>
                  <a:latin typeface="Canva Sans Bold"/>
                  <a:ea typeface="Canva Sans Bold"/>
                  <a:cs typeface="Canva Sans Bold"/>
                  <a:sym typeface="Canva Sans Bold"/>
                </a:rPr>
                <a:t>RMSE (Root MSE): gives error in the same units as the output</a:t>
              </a:r>
            </a:p>
            <a:p>
              <a:pPr algn="ctr">
                <a:lnSpc>
                  <a:spcPts val="2092"/>
                </a:lnSpc>
              </a:pPr>
              <a:r>
                <a:rPr lang="en-US" b="true" sz="1395" spc="32">
                  <a:solidFill>
                    <a:srgbClr val="FFFFFF"/>
                  </a:solidFill>
                  <a:latin typeface="Canva Sans Bold"/>
                  <a:ea typeface="Canva Sans Bold"/>
                  <a:cs typeface="Canva Sans Bold"/>
                  <a:sym typeface="Canva Sans Bold"/>
                </a:rPr>
                <a:t>R² Score: how well the model explains the variation in crop yield</a:t>
              </a:r>
            </a:p>
            <a:p>
              <a:pPr algn="ctr">
                <a:lnSpc>
                  <a:spcPts val="2092"/>
                </a:lnSpc>
              </a:pPr>
              <a:r>
                <a:rPr lang="en-US" b="true" sz="1395" spc="32">
                  <a:solidFill>
                    <a:srgbClr val="FFFFFF"/>
                  </a:solidFill>
                  <a:latin typeface="Canva Sans Bold"/>
                  <a:ea typeface="Canva Sans Bold"/>
                  <a:cs typeface="Canva Sans Bold"/>
                  <a:sym typeface="Canva Sans Bold"/>
                </a:rPr>
                <a:t>Visualization:</a:t>
              </a:r>
            </a:p>
            <a:p>
              <a:pPr algn="ctr">
                <a:lnSpc>
                  <a:spcPts val="2092"/>
                </a:lnSpc>
              </a:pPr>
              <a:r>
                <a:rPr lang="en-US" b="true" sz="1395" spc="32">
                  <a:solidFill>
                    <a:srgbClr val="FFFFFF"/>
                  </a:solidFill>
                  <a:latin typeface="Canva Sans Bold"/>
                  <a:ea typeface="Canva Sans Bold"/>
                  <a:cs typeface="Canva Sans Bold"/>
                  <a:sym typeface="Canva Sans Bold"/>
                </a:rPr>
                <a:t>We plotted the actual vs predicted values to see how close the predictions are to the real crop yields.</a:t>
              </a:r>
            </a:p>
            <a:p>
              <a:pPr algn="ctr">
                <a:lnSpc>
                  <a:spcPts val="2092"/>
                </a:lnSpc>
                <a:spcBef>
                  <a:spcPct val="0"/>
                </a:spcBef>
              </a:pPr>
              <a:r>
                <a:rPr lang="en-US" b="true" sz="1395" spc="32">
                  <a:solidFill>
                    <a:srgbClr val="FFFFFF"/>
                  </a:solidFill>
                  <a:latin typeface="Canva Sans Bold"/>
                  <a:ea typeface="Canva Sans Bold"/>
                  <a:cs typeface="Canva Sans Bold"/>
                  <a:sym typeface="Canva Sans Bold"/>
                </a:rPr>
                <a:t>The red dashed line represents a perfect prediction line (where predicted = actual).</a:t>
              </a:r>
            </a:p>
          </p:txBody>
        </p:sp>
      </p:grpSp>
      <p:sp>
        <p:nvSpPr>
          <p:cNvPr name="Freeform 29" id="29"/>
          <p:cNvSpPr/>
          <p:nvPr/>
        </p:nvSpPr>
        <p:spPr>
          <a:xfrm flipH="false" flipV="false" rot="0">
            <a:off x="12469638" y="9095361"/>
            <a:ext cx="4283038" cy="1033869"/>
          </a:xfrm>
          <a:custGeom>
            <a:avLst/>
            <a:gdLst/>
            <a:ahLst/>
            <a:cxnLst/>
            <a:rect r="r" b="b" t="t" l="l"/>
            <a:pathLst>
              <a:path h="1033869" w="4283038">
                <a:moveTo>
                  <a:pt x="0" y="0"/>
                </a:moveTo>
                <a:lnTo>
                  <a:pt x="4283038" y="0"/>
                </a:lnTo>
                <a:lnTo>
                  <a:pt x="4283038" y="1033869"/>
                </a:lnTo>
                <a:lnTo>
                  <a:pt x="0" y="10338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0" id="30"/>
          <p:cNvSpPr txBox="true"/>
          <p:nvPr/>
        </p:nvSpPr>
        <p:spPr>
          <a:xfrm rot="0">
            <a:off x="12337176" y="9224364"/>
            <a:ext cx="4547963" cy="219075"/>
          </a:xfrm>
          <a:prstGeom prst="rect">
            <a:avLst/>
          </a:prstGeom>
        </p:spPr>
        <p:txBody>
          <a:bodyPr anchor="t" rtlCol="false" tIns="0" lIns="0" bIns="0" rIns="0">
            <a:spAutoFit/>
          </a:bodyPr>
          <a:lstStyle/>
          <a:p>
            <a:pPr algn="ctr">
              <a:lnSpc>
                <a:spcPts val="1709"/>
              </a:lnSpc>
            </a:pPr>
          </a:p>
        </p:txBody>
      </p:sp>
      <p:sp>
        <p:nvSpPr>
          <p:cNvPr name="TextBox 31" id="31"/>
          <p:cNvSpPr txBox="true"/>
          <p:nvPr/>
        </p:nvSpPr>
        <p:spPr>
          <a:xfrm rot="0">
            <a:off x="12284147" y="9078860"/>
            <a:ext cx="4654021" cy="891488"/>
          </a:xfrm>
          <a:prstGeom prst="rect">
            <a:avLst/>
          </a:prstGeom>
        </p:spPr>
        <p:txBody>
          <a:bodyPr anchor="t" rtlCol="false" tIns="0" lIns="0" bIns="0" rIns="0">
            <a:spAutoFit/>
          </a:bodyPr>
          <a:lstStyle/>
          <a:p>
            <a:pPr algn="ctr">
              <a:lnSpc>
                <a:spcPts val="3524"/>
              </a:lnSpc>
            </a:pPr>
            <a:r>
              <a:rPr lang="en-US" sz="2349" spc="54">
                <a:solidFill>
                  <a:srgbClr val="FFDE59"/>
                </a:solidFill>
                <a:latin typeface="Archivo Black"/>
                <a:ea typeface="Archivo Black"/>
                <a:cs typeface="Archivo Black"/>
                <a:sym typeface="Archivo Black"/>
              </a:rPr>
              <a:t>MAE: 4.24 MSE: 29.89</a:t>
            </a:r>
          </a:p>
          <a:p>
            <a:pPr algn="ctr">
              <a:lnSpc>
                <a:spcPts val="3524"/>
              </a:lnSpc>
              <a:spcBef>
                <a:spcPct val="0"/>
              </a:spcBef>
            </a:pPr>
            <a:r>
              <a:rPr lang="en-US" sz="2349" spc="54">
                <a:solidFill>
                  <a:srgbClr val="FFDE59"/>
                </a:solidFill>
                <a:latin typeface="Archivo Black"/>
                <a:ea typeface="Archivo Black"/>
                <a:cs typeface="Archivo Black"/>
                <a:sym typeface="Archivo Black"/>
              </a:rPr>
              <a:t> RMSE: 5.47 R² Score: 0.25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7804" y="-1389945"/>
            <a:ext cx="19795473" cy="12444426"/>
          </a:xfrm>
          <a:custGeom>
            <a:avLst/>
            <a:gdLst/>
            <a:ahLst/>
            <a:cxnLst/>
            <a:rect r="r" b="b" t="t" l="l"/>
            <a:pathLst>
              <a:path h="12444426" w="19795473">
                <a:moveTo>
                  <a:pt x="0" y="0"/>
                </a:moveTo>
                <a:lnTo>
                  <a:pt x="19795473" y="0"/>
                </a:lnTo>
                <a:lnTo>
                  <a:pt x="19795473" y="12444425"/>
                </a:lnTo>
                <a:lnTo>
                  <a:pt x="0" y="12444425"/>
                </a:lnTo>
                <a:lnTo>
                  <a:pt x="0" y="0"/>
                </a:lnTo>
                <a:close/>
              </a:path>
            </a:pathLst>
          </a:custGeom>
          <a:blipFill>
            <a:blip r:embed="rId2">
              <a:alphaModFix amt="58000"/>
            </a:blip>
            <a:stretch>
              <a:fillRect l="0" t="-2462" r="0" b="-2921"/>
            </a:stretch>
          </a:blipFill>
        </p:spPr>
      </p:sp>
      <p:grpSp>
        <p:nvGrpSpPr>
          <p:cNvPr name="Group 3" id="3"/>
          <p:cNvGrpSpPr/>
          <p:nvPr/>
        </p:nvGrpSpPr>
        <p:grpSpPr>
          <a:xfrm rot="0">
            <a:off x="-1785147" y="301581"/>
            <a:ext cx="13742000" cy="1221899"/>
            <a:chOff x="0" y="0"/>
            <a:chExt cx="18322667" cy="1629199"/>
          </a:xfrm>
        </p:grpSpPr>
        <p:sp>
          <p:nvSpPr>
            <p:cNvPr name="Freeform 4" id="4"/>
            <p:cNvSpPr/>
            <p:nvPr/>
          </p:nvSpPr>
          <p:spPr>
            <a:xfrm flipH="false" flipV="false" rot="0">
              <a:off x="0" y="519036"/>
              <a:ext cx="9753600" cy="591127"/>
            </a:xfrm>
            <a:custGeom>
              <a:avLst/>
              <a:gdLst/>
              <a:ahLst/>
              <a:cxnLst/>
              <a:rect r="r" b="b" t="t" l="l"/>
              <a:pathLst>
                <a:path h="591127" w="9753600">
                  <a:moveTo>
                    <a:pt x="0" y="0"/>
                  </a:moveTo>
                  <a:lnTo>
                    <a:pt x="9753600" y="0"/>
                  </a:lnTo>
                  <a:lnTo>
                    <a:pt x="9753600" y="591127"/>
                  </a:lnTo>
                  <a:lnTo>
                    <a:pt x="0" y="591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753600" y="304800"/>
              <a:ext cx="8569067" cy="1324399"/>
            </a:xfrm>
            <a:prstGeom prst="rect">
              <a:avLst/>
            </a:prstGeom>
          </p:spPr>
          <p:txBody>
            <a:bodyPr anchor="t" rtlCol="false" tIns="0" lIns="0" bIns="0" rIns="0">
              <a:spAutoFit/>
            </a:bodyPr>
            <a:lstStyle/>
            <a:p>
              <a:pPr algn="ctr">
                <a:lnSpc>
                  <a:spcPts val="6456"/>
                </a:lnSpc>
              </a:pPr>
              <a:r>
                <a:rPr lang="en-US" sz="8070" b="true">
                  <a:solidFill>
                    <a:srgbClr val="000000"/>
                  </a:solidFill>
                  <a:latin typeface="TT Autonomous Bold"/>
                  <a:ea typeface="TT Autonomous Bold"/>
                  <a:cs typeface="TT Autonomous Bold"/>
                  <a:sym typeface="TT Autonomous Bold"/>
                </a:rPr>
                <a:t>MODELS</a:t>
              </a:r>
            </a:p>
          </p:txBody>
        </p:sp>
      </p:grpSp>
      <p:grpSp>
        <p:nvGrpSpPr>
          <p:cNvPr name="Group 6" id="6"/>
          <p:cNvGrpSpPr/>
          <p:nvPr/>
        </p:nvGrpSpPr>
        <p:grpSpPr>
          <a:xfrm rot="0">
            <a:off x="12421098" y="157395"/>
            <a:ext cx="5323155" cy="1326593"/>
            <a:chOff x="0" y="0"/>
            <a:chExt cx="7097540" cy="1768790"/>
          </a:xfrm>
        </p:grpSpPr>
        <p:sp>
          <p:nvSpPr>
            <p:cNvPr name="Freeform 7" id="7"/>
            <p:cNvSpPr/>
            <p:nvPr/>
          </p:nvSpPr>
          <p:spPr>
            <a:xfrm flipH="false" flipV="false" rot="0">
              <a:off x="49365" y="0"/>
              <a:ext cx="6998810" cy="1768790"/>
            </a:xfrm>
            <a:custGeom>
              <a:avLst/>
              <a:gdLst/>
              <a:ahLst/>
              <a:cxnLst/>
              <a:rect r="r" b="b" t="t" l="l"/>
              <a:pathLst>
                <a:path h="1768790" w="6998810">
                  <a:moveTo>
                    <a:pt x="0" y="0"/>
                  </a:moveTo>
                  <a:lnTo>
                    <a:pt x="6998810" y="0"/>
                  </a:lnTo>
                  <a:lnTo>
                    <a:pt x="6998810" y="1768790"/>
                  </a:lnTo>
                  <a:lnTo>
                    <a:pt x="0" y="1768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414106"/>
              <a:ext cx="7097540" cy="992086"/>
            </a:xfrm>
            <a:prstGeom prst="rect">
              <a:avLst/>
            </a:prstGeom>
          </p:spPr>
          <p:txBody>
            <a:bodyPr anchor="t" rtlCol="false" tIns="0" lIns="0" bIns="0" rIns="0">
              <a:spAutoFit/>
            </a:bodyPr>
            <a:lstStyle/>
            <a:p>
              <a:pPr algn="ctr">
                <a:lnSpc>
                  <a:spcPts val="6409"/>
                </a:lnSpc>
                <a:spcBef>
                  <a:spcPct val="0"/>
                </a:spcBef>
              </a:pPr>
              <a:r>
                <a:rPr lang="en-US" b="true" sz="4272" spc="98">
                  <a:solidFill>
                    <a:srgbClr val="FFDE59"/>
                  </a:solidFill>
                  <a:latin typeface="Canva Sans Bold"/>
                  <a:ea typeface="Canva Sans Bold"/>
                  <a:cs typeface="Canva Sans Bold"/>
                  <a:sym typeface="Canva Sans Bold"/>
                </a:rPr>
                <a:t>KNN</a:t>
              </a:r>
            </a:p>
          </p:txBody>
        </p:sp>
      </p:grpSp>
      <p:grpSp>
        <p:nvGrpSpPr>
          <p:cNvPr name="Group 9" id="9"/>
          <p:cNvGrpSpPr/>
          <p:nvPr/>
        </p:nvGrpSpPr>
        <p:grpSpPr>
          <a:xfrm rot="0">
            <a:off x="277708" y="5700537"/>
            <a:ext cx="7300410" cy="3591817"/>
            <a:chOff x="0" y="0"/>
            <a:chExt cx="9733880" cy="4789090"/>
          </a:xfrm>
        </p:grpSpPr>
        <p:grpSp>
          <p:nvGrpSpPr>
            <p:cNvPr name="Group 10" id="10"/>
            <p:cNvGrpSpPr/>
            <p:nvPr/>
          </p:nvGrpSpPr>
          <p:grpSpPr>
            <a:xfrm rot="0">
              <a:off x="0" y="0"/>
              <a:ext cx="9733880" cy="4789090"/>
              <a:chOff x="0" y="0"/>
              <a:chExt cx="1922742" cy="945993"/>
            </a:xfrm>
          </p:grpSpPr>
          <p:sp>
            <p:nvSpPr>
              <p:cNvPr name="Freeform 11" id="11"/>
              <p:cNvSpPr/>
              <p:nvPr/>
            </p:nvSpPr>
            <p:spPr>
              <a:xfrm flipH="false" flipV="false" rot="0">
                <a:off x="0" y="0"/>
                <a:ext cx="1922742" cy="945993"/>
              </a:xfrm>
              <a:custGeom>
                <a:avLst/>
                <a:gdLst/>
                <a:ahLst/>
                <a:cxnLst/>
                <a:rect r="r" b="b" t="t" l="l"/>
                <a:pathLst>
                  <a:path h="945993" w="1922742">
                    <a:moveTo>
                      <a:pt x="0" y="0"/>
                    </a:moveTo>
                    <a:lnTo>
                      <a:pt x="1922742" y="0"/>
                    </a:lnTo>
                    <a:lnTo>
                      <a:pt x="1922742" y="945993"/>
                    </a:lnTo>
                    <a:lnTo>
                      <a:pt x="0" y="945993"/>
                    </a:lnTo>
                    <a:close/>
                  </a:path>
                </a:pathLst>
              </a:custGeom>
              <a:solidFill>
                <a:srgbClr val="FFDE59"/>
              </a:solidFill>
            </p:spPr>
          </p:sp>
          <p:sp>
            <p:nvSpPr>
              <p:cNvPr name="TextBox 12" id="12"/>
              <p:cNvSpPr txBox="true"/>
              <p:nvPr/>
            </p:nvSpPr>
            <p:spPr>
              <a:xfrm>
                <a:off x="0" y="-47625"/>
                <a:ext cx="1922742" cy="993618"/>
              </a:xfrm>
              <a:prstGeom prst="rect">
                <a:avLst/>
              </a:prstGeom>
            </p:spPr>
            <p:txBody>
              <a:bodyPr anchor="ctr" rtlCol="false" tIns="50800" lIns="50800" bIns="50800" rIns="50800"/>
              <a:lstStyle/>
              <a:p>
                <a:pPr algn="ctr">
                  <a:lnSpc>
                    <a:spcPts val="2700"/>
                  </a:lnSpc>
                </a:pPr>
              </a:p>
            </p:txBody>
          </p:sp>
        </p:grpSp>
        <p:sp>
          <p:nvSpPr>
            <p:cNvPr name="Freeform 13" id="13"/>
            <p:cNvSpPr/>
            <p:nvPr/>
          </p:nvSpPr>
          <p:spPr>
            <a:xfrm flipH="false" flipV="false" rot="0">
              <a:off x="196668" y="192055"/>
              <a:ext cx="9351929" cy="4415913"/>
            </a:xfrm>
            <a:custGeom>
              <a:avLst/>
              <a:gdLst/>
              <a:ahLst/>
              <a:cxnLst/>
              <a:rect r="r" b="b" t="t" l="l"/>
              <a:pathLst>
                <a:path h="4415913" w="9351929">
                  <a:moveTo>
                    <a:pt x="0" y="0"/>
                  </a:moveTo>
                  <a:lnTo>
                    <a:pt x="9351929" y="0"/>
                  </a:lnTo>
                  <a:lnTo>
                    <a:pt x="9351929" y="4415912"/>
                  </a:lnTo>
                  <a:lnTo>
                    <a:pt x="0" y="4415912"/>
                  </a:lnTo>
                  <a:lnTo>
                    <a:pt x="0" y="0"/>
                  </a:lnTo>
                  <a:close/>
                </a:path>
              </a:pathLst>
            </a:custGeom>
            <a:blipFill>
              <a:blip r:embed="rId7"/>
              <a:stretch>
                <a:fillRect l="0" t="0" r="-38880" b="0"/>
              </a:stretch>
            </a:blipFill>
          </p:spPr>
        </p:sp>
      </p:grpSp>
      <p:grpSp>
        <p:nvGrpSpPr>
          <p:cNvPr name="Group 14" id="14"/>
          <p:cNvGrpSpPr/>
          <p:nvPr/>
        </p:nvGrpSpPr>
        <p:grpSpPr>
          <a:xfrm rot="0">
            <a:off x="277708" y="1331676"/>
            <a:ext cx="5698972" cy="4245035"/>
            <a:chOff x="0" y="0"/>
            <a:chExt cx="1500964" cy="1118034"/>
          </a:xfrm>
        </p:grpSpPr>
        <p:sp>
          <p:nvSpPr>
            <p:cNvPr name="Freeform 15" id="15"/>
            <p:cNvSpPr/>
            <p:nvPr/>
          </p:nvSpPr>
          <p:spPr>
            <a:xfrm flipH="false" flipV="false" rot="0">
              <a:off x="0" y="0"/>
              <a:ext cx="1500964" cy="1118034"/>
            </a:xfrm>
            <a:custGeom>
              <a:avLst/>
              <a:gdLst/>
              <a:ahLst/>
              <a:cxnLst/>
              <a:rect r="r" b="b" t="t" l="l"/>
              <a:pathLst>
                <a:path h="1118034" w="1500964">
                  <a:moveTo>
                    <a:pt x="0" y="0"/>
                  </a:moveTo>
                  <a:lnTo>
                    <a:pt x="1500964" y="0"/>
                  </a:lnTo>
                  <a:lnTo>
                    <a:pt x="1500964" y="1118034"/>
                  </a:lnTo>
                  <a:lnTo>
                    <a:pt x="0" y="1118034"/>
                  </a:lnTo>
                  <a:close/>
                </a:path>
              </a:pathLst>
            </a:custGeom>
            <a:solidFill>
              <a:srgbClr val="FFDE59"/>
            </a:solidFill>
          </p:spPr>
        </p:sp>
        <p:sp>
          <p:nvSpPr>
            <p:cNvPr name="TextBox 16" id="16"/>
            <p:cNvSpPr txBox="true"/>
            <p:nvPr/>
          </p:nvSpPr>
          <p:spPr>
            <a:xfrm>
              <a:off x="0" y="-47625"/>
              <a:ext cx="1500964" cy="1165659"/>
            </a:xfrm>
            <a:prstGeom prst="rect">
              <a:avLst/>
            </a:prstGeom>
          </p:spPr>
          <p:txBody>
            <a:bodyPr anchor="ctr" rtlCol="false" tIns="50800" lIns="50800" bIns="50800" rIns="50800"/>
            <a:lstStyle/>
            <a:p>
              <a:pPr algn="ctr">
                <a:lnSpc>
                  <a:spcPts val="2700"/>
                </a:lnSpc>
              </a:pPr>
            </a:p>
          </p:txBody>
        </p:sp>
      </p:grpSp>
      <p:sp>
        <p:nvSpPr>
          <p:cNvPr name="Freeform 17" id="17"/>
          <p:cNvSpPr/>
          <p:nvPr/>
        </p:nvSpPr>
        <p:spPr>
          <a:xfrm flipH="false" flipV="false" rot="0">
            <a:off x="425209" y="1523480"/>
            <a:ext cx="5403159" cy="3910536"/>
          </a:xfrm>
          <a:custGeom>
            <a:avLst/>
            <a:gdLst/>
            <a:ahLst/>
            <a:cxnLst/>
            <a:rect r="r" b="b" t="t" l="l"/>
            <a:pathLst>
              <a:path h="3910536" w="5403159">
                <a:moveTo>
                  <a:pt x="0" y="0"/>
                </a:moveTo>
                <a:lnTo>
                  <a:pt x="5403159" y="0"/>
                </a:lnTo>
                <a:lnTo>
                  <a:pt x="5403159" y="3910536"/>
                </a:lnTo>
                <a:lnTo>
                  <a:pt x="0" y="3910536"/>
                </a:lnTo>
                <a:lnTo>
                  <a:pt x="0" y="0"/>
                </a:lnTo>
                <a:close/>
              </a:path>
            </a:pathLst>
          </a:custGeom>
          <a:blipFill>
            <a:blip r:embed="rId8"/>
            <a:stretch>
              <a:fillRect l="0" t="0" r="0" b="0"/>
            </a:stretch>
          </a:blipFill>
        </p:spPr>
      </p:sp>
      <p:grpSp>
        <p:nvGrpSpPr>
          <p:cNvPr name="Group 18" id="18"/>
          <p:cNvGrpSpPr/>
          <p:nvPr/>
        </p:nvGrpSpPr>
        <p:grpSpPr>
          <a:xfrm rot="0">
            <a:off x="6357530" y="1647851"/>
            <a:ext cx="11198647" cy="2432882"/>
            <a:chOff x="0" y="0"/>
            <a:chExt cx="14931530" cy="3243843"/>
          </a:xfrm>
        </p:grpSpPr>
        <p:grpSp>
          <p:nvGrpSpPr>
            <p:cNvPr name="Group 19" id="19"/>
            <p:cNvGrpSpPr/>
            <p:nvPr/>
          </p:nvGrpSpPr>
          <p:grpSpPr>
            <a:xfrm rot="0">
              <a:off x="0" y="0"/>
              <a:ext cx="14931530" cy="3243843"/>
              <a:chOff x="0" y="0"/>
              <a:chExt cx="2949438" cy="640759"/>
            </a:xfrm>
          </p:grpSpPr>
          <p:sp>
            <p:nvSpPr>
              <p:cNvPr name="Freeform 20" id="20"/>
              <p:cNvSpPr/>
              <p:nvPr/>
            </p:nvSpPr>
            <p:spPr>
              <a:xfrm flipH="false" flipV="false" rot="0">
                <a:off x="0" y="0"/>
                <a:ext cx="2949438" cy="640759"/>
              </a:xfrm>
              <a:custGeom>
                <a:avLst/>
                <a:gdLst/>
                <a:ahLst/>
                <a:cxnLst/>
                <a:rect r="r" b="b" t="t" l="l"/>
                <a:pathLst>
                  <a:path h="640759" w="2949438">
                    <a:moveTo>
                      <a:pt x="0" y="0"/>
                    </a:moveTo>
                    <a:lnTo>
                      <a:pt x="2949438" y="0"/>
                    </a:lnTo>
                    <a:lnTo>
                      <a:pt x="2949438" y="640759"/>
                    </a:lnTo>
                    <a:lnTo>
                      <a:pt x="0" y="640759"/>
                    </a:lnTo>
                    <a:close/>
                  </a:path>
                </a:pathLst>
              </a:custGeom>
              <a:solidFill>
                <a:srgbClr val="FFDE59"/>
              </a:solidFill>
            </p:spPr>
          </p:sp>
          <p:sp>
            <p:nvSpPr>
              <p:cNvPr name="TextBox 21" id="21"/>
              <p:cNvSpPr txBox="true"/>
              <p:nvPr/>
            </p:nvSpPr>
            <p:spPr>
              <a:xfrm>
                <a:off x="0" y="-47625"/>
                <a:ext cx="2949438" cy="688384"/>
              </a:xfrm>
              <a:prstGeom prst="rect">
                <a:avLst/>
              </a:prstGeom>
            </p:spPr>
            <p:txBody>
              <a:bodyPr anchor="ctr" rtlCol="false" tIns="50800" lIns="50800" bIns="50800" rIns="50800"/>
              <a:lstStyle/>
              <a:p>
                <a:pPr algn="ctr">
                  <a:lnSpc>
                    <a:spcPts val="2700"/>
                  </a:lnSpc>
                </a:pPr>
              </a:p>
            </p:txBody>
          </p:sp>
        </p:grpSp>
        <p:sp>
          <p:nvSpPr>
            <p:cNvPr name="Freeform 22" id="22"/>
            <p:cNvSpPr/>
            <p:nvPr/>
          </p:nvSpPr>
          <p:spPr>
            <a:xfrm flipH="false" flipV="false" rot="0">
              <a:off x="242233" y="256393"/>
              <a:ext cx="14481627" cy="2697203"/>
            </a:xfrm>
            <a:custGeom>
              <a:avLst/>
              <a:gdLst/>
              <a:ahLst/>
              <a:cxnLst/>
              <a:rect r="r" b="b" t="t" l="l"/>
              <a:pathLst>
                <a:path h="2697203" w="14481627">
                  <a:moveTo>
                    <a:pt x="0" y="0"/>
                  </a:moveTo>
                  <a:lnTo>
                    <a:pt x="14481626" y="0"/>
                  </a:lnTo>
                  <a:lnTo>
                    <a:pt x="14481626" y="2697203"/>
                  </a:lnTo>
                  <a:lnTo>
                    <a:pt x="0" y="2697203"/>
                  </a:lnTo>
                  <a:lnTo>
                    <a:pt x="0" y="0"/>
                  </a:lnTo>
                  <a:close/>
                </a:path>
              </a:pathLst>
            </a:custGeom>
            <a:blipFill>
              <a:blip r:embed="rId9"/>
              <a:stretch>
                <a:fillRect l="0" t="0" r="0" b="0"/>
              </a:stretch>
            </a:blipFill>
          </p:spPr>
        </p:sp>
      </p:grpSp>
      <p:grpSp>
        <p:nvGrpSpPr>
          <p:cNvPr name="Group 23" id="23"/>
          <p:cNvGrpSpPr/>
          <p:nvPr/>
        </p:nvGrpSpPr>
        <p:grpSpPr>
          <a:xfrm rot="0">
            <a:off x="7803332" y="4205104"/>
            <a:ext cx="10337167" cy="5869110"/>
            <a:chOff x="0" y="0"/>
            <a:chExt cx="13782889" cy="7825480"/>
          </a:xfrm>
        </p:grpSpPr>
        <p:grpSp>
          <p:nvGrpSpPr>
            <p:cNvPr name="Group 24" id="24"/>
            <p:cNvGrpSpPr/>
            <p:nvPr/>
          </p:nvGrpSpPr>
          <p:grpSpPr>
            <a:xfrm rot="0">
              <a:off x="0" y="258289"/>
              <a:ext cx="13782889" cy="7567191"/>
              <a:chOff x="0" y="0"/>
              <a:chExt cx="6514302" cy="3576534"/>
            </a:xfrm>
          </p:grpSpPr>
          <p:sp>
            <p:nvSpPr>
              <p:cNvPr name="Freeform 25" id="25"/>
              <p:cNvSpPr/>
              <p:nvPr/>
            </p:nvSpPr>
            <p:spPr>
              <a:xfrm flipH="false" flipV="false" rot="0">
                <a:off x="0" y="0"/>
                <a:ext cx="6514302" cy="3576534"/>
              </a:xfrm>
              <a:custGeom>
                <a:avLst/>
                <a:gdLst/>
                <a:ahLst/>
                <a:cxnLst/>
                <a:rect r="r" b="b" t="t" l="l"/>
                <a:pathLst>
                  <a:path h="3576534" w="6514302">
                    <a:moveTo>
                      <a:pt x="38196" y="0"/>
                    </a:moveTo>
                    <a:lnTo>
                      <a:pt x="6476106" y="0"/>
                    </a:lnTo>
                    <a:cubicBezTo>
                      <a:pt x="6497201" y="0"/>
                      <a:pt x="6514302" y="17101"/>
                      <a:pt x="6514302" y="38196"/>
                    </a:cubicBezTo>
                    <a:lnTo>
                      <a:pt x="6514302" y="3538338"/>
                    </a:lnTo>
                    <a:cubicBezTo>
                      <a:pt x="6514302" y="3548469"/>
                      <a:pt x="6510278" y="3558184"/>
                      <a:pt x="6503115" y="3565347"/>
                    </a:cubicBezTo>
                    <a:cubicBezTo>
                      <a:pt x="6495952" y="3572510"/>
                      <a:pt x="6486237" y="3576534"/>
                      <a:pt x="6476106" y="3576534"/>
                    </a:cubicBezTo>
                    <a:lnTo>
                      <a:pt x="38196" y="3576534"/>
                    </a:lnTo>
                    <a:cubicBezTo>
                      <a:pt x="28066" y="3576534"/>
                      <a:pt x="18350" y="3572510"/>
                      <a:pt x="11187" y="3565347"/>
                    </a:cubicBezTo>
                    <a:cubicBezTo>
                      <a:pt x="4024" y="3558184"/>
                      <a:pt x="0" y="3548469"/>
                      <a:pt x="0" y="3538338"/>
                    </a:cubicBezTo>
                    <a:lnTo>
                      <a:pt x="0" y="38196"/>
                    </a:lnTo>
                    <a:cubicBezTo>
                      <a:pt x="0" y="28066"/>
                      <a:pt x="4024" y="18350"/>
                      <a:pt x="11187" y="11187"/>
                    </a:cubicBezTo>
                    <a:cubicBezTo>
                      <a:pt x="18350" y="4024"/>
                      <a:pt x="28066" y="0"/>
                      <a:pt x="38196" y="0"/>
                    </a:cubicBezTo>
                    <a:close/>
                  </a:path>
                </a:pathLst>
              </a:custGeom>
              <a:solidFill>
                <a:srgbClr val="FF8F0B"/>
              </a:solidFill>
              <a:ln w="38100" cap="rnd">
                <a:solidFill>
                  <a:srgbClr val="000000"/>
                </a:solidFill>
                <a:prstDash val="lgDash"/>
                <a:round/>
              </a:ln>
            </p:spPr>
          </p:sp>
          <p:sp>
            <p:nvSpPr>
              <p:cNvPr name="TextBox 26" id="26"/>
              <p:cNvSpPr txBox="true"/>
              <p:nvPr/>
            </p:nvSpPr>
            <p:spPr>
              <a:xfrm>
                <a:off x="0" y="-38100"/>
                <a:ext cx="6514302" cy="3614634"/>
              </a:xfrm>
              <a:prstGeom prst="rect">
                <a:avLst/>
              </a:prstGeom>
            </p:spPr>
            <p:txBody>
              <a:bodyPr anchor="ctr" rtlCol="false" tIns="21231" lIns="21231" bIns="21231" rIns="21231"/>
              <a:lstStyle/>
              <a:p>
                <a:pPr algn="ctr">
                  <a:lnSpc>
                    <a:spcPts val="2699"/>
                  </a:lnSpc>
                </a:pPr>
              </a:p>
            </p:txBody>
          </p:sp>
        </p:grpSp>
        <p:grpSp>
          <p:nvGrpSpPr>
            <p:cNvPr name="Group 27" id="27"/>
            <p:cNvGrpSpPr/>
            <p:nvPr/>
          </p:nvGrpSpPr>
          <p:grpSpPr>
            <a:xfrm rot="0">
              <a:off x="3804824" y="0"/>
              <a:ext cx="6173240" cy="864313"/>
              <a:chOff x="0" y="0"/>
              <a:chExt cx="6157921" cy="862168"/>
            </a:xfrm>
          </p:grpSpPr>
          <p:sp>
            <p:nvSpPr>
              <p:cNvPr name="Freeform 28" id="28"/>
              <p:cNvSpPr/>
              <p:nvPr/>
            </p:nvSpPr>
            <p:spPr>
              <a:xfrm flipH="false" flipV="false" rot="0">
                <a:off x="0" y="0"/>
                <a:ext cx="6157921" cy="862168"/>
              </a:xfrm>
              <a:custGeom>
                <a:avLst/>
                <a:gdLst/>
                <a:ahLst/>
                <a:cxnLst/>
                <a:rect r="r" b="b" t="t" l="l"/>
                <a:pathLst>
                  <a:path h="862168" w="6157921">
                    <a:moveTo>
                      <a:pt x="5954721" y="0"/>
                    </a:moveTo>
                    <a:cubicBezTo>
                      <a:pt x="6066945" y="0"/>
                      <a:pt x="6157921" y="193003"/>
                      <a:pt x="6157921" y="431084"/>
                    </a:cubicBezTo>
                    <a:cubicBezTo>
                      <a:pt x="6157921" y="669165"/>
                      <a:pt x="6066945" y="862168"/>
                      <a:pt x="5954721" y="862168"/>
                    </a:cubicBezTo>
                    <a:lnTo>
                      <a:pt x="203200" y="862168"/>
                    </a:lnTo>
                    <a:cubicBezTo>
                      <a:pt x="90976" y="862168"/>
                      <a:pt x="0" y="669165"/>
                      <a:pt x="0" y="431084"/>
                    </a:cubicBezTo>
                    <a:cubicBezTo>
                      <a:pt x="0" y="193003"/>
                      <a:pt x="90976" y="0"/>
                      <a:pt x="203200" y="0"/>
                    </a:cubicBezTo>
                    <a:close/>
                  </a:path>
                </a:pathLst>
              </a:custGeom>
              <a:solidFill>
                <a:srgbClr val="B45124"/>
              </a:solidFill>
            </p:spPr>
          </p:sp>
          <p:sp>
            <p:nvSpPr>
              <p:cNvPr name="TextBox 29" id="29"/>
              <p:cNvSpPr txBox="true"/>
              <p:nvPr/>
            </p:nvSpPr>
            <p:spPr>
              <a:xfrm>
                <a:off x="0" y="-38100"/>
                <a:ext cx="6157921" cy="900268"/>
              </a:xfrm>
              <a:prstGeom prst="rect">
                <a:avLst/>
              </a:prstGeom>
            </p:spPr>
            <p:txBody>
              <a:bodyPr anchor="ctr" rtlCol="false" tIns="28395" lIns="28395" bIns="28395" rIns="28395"/>
              <a:lstStyle/>
              <a:p>
                <a:pPr algn="ctr">
                  <a:lnSpc>
                    <a:spcPts val="2699"/>
                  </a:lnSpc>
                </a:pPr>
              </a:p>
            </p:txBody>
          </p:sp>
        </p:grpSp>
        <p:sp>
          <p:nvSpPr>
            <p:cNvPr name="TextBox 30" id="30"/>
            <p:cNvSpPr txBox="true"/>
            <p:nvPr/>
          </p:nvSpPr>
          <p:spPr>
            <a:xfrm rot="0">
              <a:off x="176580" y="1020852"/>
              <a:ext cx="13429728" cy="6331585"/>
            </a:xfrm>
            <a:prstGeom prst="rect">
              <a:avLst/>
            </a:prstGeom>
          </p:spPr>
          <p:txBody>
            <a:bodyPr anchor="t" rtlCol="false" tIns="0" lIns="0" bIns="0" rIns="0">
              <a:spAutoFit/>
            </a:bodyPr>
            <a:lstStyle/>
            <a:p>
              <a:pPr algn="ctr">
                <a:lnSpc>
                  <a:spcPts val="1949"/>
                </a:lnSpc>
              </a:pPr>
              <a:r>
                <a:rPr lang="en-US" b="true" sz="1299" spc="29">
                  <a:solidFill>
                    <a:srgbClr val="FFFFFF"/>
                  </a:solidFill>
                  <a:latin typeface="Canva Sans Bold"/>
                  <a:ea typeface="Canva Sans Bold"/>
                  <a:cs typeface="Canva Sans Bold"/>
                  <a:sym typeface="Canva Sans Bold"/>
                </a:rPr>
                <a:t>For the K-Nearest Neighbors (KNN) Classifier from the sklearn library similar to most of the model in this project so far.</a:t>
              </a:r>
            </a:p>
            <a:p>
              <a:pPr algn="ctr">
                <a:lnSpc>
                  <a:spcPts val="1949"/>
                </a:lnSpc>
              </a:pPr>
              <a:r>
                <a:rPr lang="en-US" b="true" sz="1299" spc="29">
                  <a:solidFill>
                    <a:srgbClr val="FFFFFF"/>
                  </a:solidFill>
                  <a:latin typeface="Canva Sans Bold"/>
                  <a:ea typeface="Canva Sans Bold"/>
                  <a:cs typeface="Canva Sans Bold"/>
                  <a:sym typeface="Canva Sans Bold"/>
                </a:rPr>
                <a:t>we use division of our dataset like before</a:t>
              </a:r>
            </a:p>
            <a:p>
              <a:pPr algn="ctr">
                <a:lnSpc>
                  <a:spcPts val="1949"/>
                </a:lnSpc>
              </a:pPr>
              <a:r>
                <a:rPr lang="en-US" b="true" sz="1299" spc="29">
                  <a:solidFill>
                    <a:srgbClr val="FFFFFF"/>
                  </a:solidFill>
                  <a:latin typeface="Canva Sans Bold"/>
                  <a:ea typeface="Canva Sans Bold"/>
                  <a:cs typeface="Canva Sans Bold"/>
                  <a:sym typeface="Canva Sans Bold"/>
                </a:rPr>
                <a:t>The scaling of the data using StandardScaler from sklearn.preprocessing is important for KNN, because it uses distance between data points to make decisions, and features like rainfall and temperature have very different units. Scaling puts everything on the same level.</a:t>
              </a:r>
            </a:p>
            <a:p>
              <a:pPr algn="ctr">
                <a:lnSpc>
                  <a:spcPts val="1949"/>
                </a:lnSpc>
              </a:pPr>
              <a:r>
                <a:rPr lang="en-US" b="true" sz="1299" spc="29">
                  <a:solidFill>
                    <a:srgbClr val="FFFFFF"/>
                  </a:solidFill>
                  <a:latin typeface="Canva Sans Bold"/>
                  <a:ea typeface="Canva Sans Bold"/>
                  <a:cs typeface="Canva Sans Bold"/>
                  <a:sym typeface="Canva Sans Bold"/>
                </a:rPr>
                <a:t>We also encode the target labels (the crop names) into numbers using LabelEncoder. This allows the model to work with the crop names in numeric form.</a:t>
              </a:r>
            </a:p>
            <a:p>
              <a:pPr algn="ctr">
                <a:lnSpc>
                  <a:spcPts val="1949"/>
                </a:lnSpc>
              </a:pPr>
              <a:r>
                <a:rPr lang="en-US" b="true" sz="1299" spc="29">
                  <a:solidFill>
                    <a:srgbClr val="FFFFFF"/>
                  </a:solidFill>
                  <a:latin typeface="Canva Sans Bold"/>
                  <a:ea typeface="Canva Sans Bold"/>
                  <a:cs typeface="Canva Sans Bold"/>
                  <a:sym typeface="Canva Sans Bold"/>
                </a:rPr>
                <a:t>Next, we use the KNeighborsClassifier from sklearn.neighbors. This algorithm looks at the k closest data points to a new input and predicts the most common class among them. In our case, it helps choose the best crop based on similar soil and weather conditions.</a:t>
              </a:r>
            </a:p>
            <a:p>
              <a:pPr algn="ctr">
                <a:lnSpc>
                  <a:spcPts val="1949"/>
                </a:lnSpc>
              </a:pPr>
              <a:r>
                <a:rPr lang="en-US" b="true" sz="1299" spc="29">
                  <a:solidFill>
                    <a:srgbClr val="FFFFFF"/>
                  </a:solidFill>
                  <a:latin typeface="Canva Sans Bold"/>
                  <a:ea typeface="Canva Sans Bold"/>
                  <a:cs typeface="Canva Sans Bold"/>
                  <a:sym typeface="Canva Sans Bold"/>
                </a:rPr>
                <a:t>We set n_neighbors(k)=5, which means the model looks at the 5 nearest neighbors when making predictions.</a:t>
              </a:r>
            </a:p>
            <a:p>
              <a:pPr algn="ctr">
                <a:lnSpc>
                  <a:spcPts val="1949"/>
                </a:lnSpc>
              </a:pPr>
              <a:r>
                <a:rPr lang="en-US" b="true" sz="1299" spc="29">
                  <a:solidFill>
                    <a:srgbClr val="FFFFFF"/>
                  </a:solidFill>
                  <a:latin typeface="Canva Sans Bold"/>
                  <a:ea typeface="Canva Sans Bold"/>
                  <a:cs typeface="Canva Sans Bold"/>
                  <a:sym typeface="Canva Sans Bold"/>
                </a:rPr>
                <a:t>After setting up the model, we train it using the .fit() method. This method takes the training features (X_train) and the training labels (y_train) as inputs. The model does not "train" in a traditional sense—it simply stores the training data for later comparison.</a:t>
              </a:r>
            </a:p>
            <a:p>
              <a:pPr algn="ctr">
                <a:lnSpc>
                  <a:spcPts val="1949"/>
                </a:lnSpc>
              </a:pPr>
              <a:r>
                <a:rPr lang="en-US" b="true" sz="1299" spc="29">
                  <a:solidFill>
                    <a:srgbClr val="FFFFFF"/>
                  </a:solidFill>
                  <a:latin typeface="Canva Sans Bold"/>
                  <a:ea typeface="Canva Sans Bold"/>
                  <a:cs typeface="Canva Sans Bold"/>
                  <a:sym typeface="Canva Sans Bold"/>
                </a:rPr>
                <a:t>Finally, we evaluate the model’s performance on the test data:</a:t>
              </a:r>
            </a:p>
            <a:p>
              <a:pPr algn="ctr">
                <a:lnSpc>
                  <a:spcPts val="1949"/>
                </a:lnSpc>
              </a:pPr>
              <a:r>
                <a:rPr lang="en-US" b="true" sz="1299" spc="29">
                  <a:solidFill>
                    <a:srgbClr val="FFFFFF"/>
                  </a:solidFill>
                  <a:latin typeface="Canva Sans Bold"/>
                  <a:ea typeface="Canva Sans Bold"/>
                  <a:cs typeface="Canva Sans Bold"/>
                  <a:sym typeface="Canva Sans Bold"/>
                </a:rPr>
                <a:t>The accuracy_score() function calculates the accuracy, which is the percentage of correct predictions made by the model.</a:t>
              </a:r>
            </a:p>
            <a:p>
              <a:pPr algn="ctr">
                <a:lnSpc>
                  <a:spcPts val="1949"/>
                </a:lnSpc>
              </a:pPr>
              <a:r>
                <a:rPr lang="en-US" b="true" sz="1299" spc="29">
                  <a:solidFill>
                    <a:srgbClr val="FFFFFF"/>
                  </a:solidFill>
                  <a:latin typeface="Canva Sans Bold"/>
                  <a:ea typeface="Canva Sans Bold"/>
                  <a:cs typeface="Canva Sans Bold"/>
                  <a:sym typeface="Canva Sans Bold"/>
                </a:rPr>
                <a:t>The classification_report() gives more detail, showing how well the model predicted each specific crop.</a:t>
              </a:r>
            </a:p>
            <a:p>
              <a:pPr algn="ctr">
                <a:lnSpc>
                  <a:spcPts val="1949"/>
                </a:lnSpc>
              </a:pPr>
              <a:r>
                <a:rPr lang="en-US" b="true" sz="1299" spc="29">
                  <a:solidFill>
                    <a:srgbClr val="FFFFFF"/>
                  </a:solidFill>
                  <a:latin typeface="Canva Sans Bold"/>
                  <a:ea typeface="Canva Sans Bold"/>
                  <a:cs typeface="Canva Sans Bold"/>
                  <a:sym typeface="Canva Sans Bold"/>
                </a:rPr>
                <a:t>A confusion matrix is also used to see exactly where the model made correct or incorrect predictions.</a:t>
              </a:r>
            </a:p>
            <a:p>
              <a:pPr algn="ctr">
                <a:lnSpc>
                  <a:spcPts val="1949"/>
                </a:lnSpc>
                <a:spcBef>
                  <a:spcPct val="0"/>
                </a:spcBef>
              </a:pPr>
              <a:r>
                <a:rPr lang="en-US" b="true" sz="1299" spc="29">
                  <a:solidFill>
                    <a:srgbClr val="FFFFFF"/>
                  </a:solidFill>
                  <a:latin typeface="Canva Sans Bold"/>
                  <a:ea typeface="Canva Sans Bold"/>
                  <a:cs typeface="Canva Sans Bold"/>
                  <a:sym typeface="Canva Sans Bold"/>
                </a:rPr>
                <a:t>Our KNN model achieved an accuracy of around 96%, which means it was able to predict the correct crop in most case</a:t>
              </a:r>
            </a:p>
          </p:txBody>
        </p:sp>
        <p:sp>
          <p:nvSpPr>
            <p:cNvPr name="TextBox 31" id="31"/>
            <p:cNvSpPr txBox="true"/>
            <p:nvPr/>
          </p:nvSpPr>
          <p:spPr>
            <a:xfrm rot="0">
              <a:off x="4522525" y="6667"/>
              <a:ext cx="4737838" cy="755729"/>
            </a:xfrm>
            <a:prstGeom prst="rect">
              <a:avLst/>
            </a:prstGeom>
          </p:spPr>
          <p:txBody>
            <a:bodyPr anchor="t" rtlCol="false" tIns="0" lIns="0" bIns="0" rIns="0">
              <a:spAutoFit/>
            </a:bodyPr>
            <a:lstStyle/>
            <a:p>
              <a:pPr algn="ctr">
                <a:lnSpc>
                  <a:spcPts val="4875"/>
                </a:lnSpc>
                <a:spcBef>
                  <a:spcPct val="0"/>
                </a:spcBef>
              </a:pPr>
              <a:r>
                <a:rPr lang="en-US" b="true" sz="3250" spc="74">
                  <a:solidFill>
                    <a:srgbClr val="FFDE59"/>
                  </a:solidFill>
                  <a:latin typeface="Canva Sans Bold"/>
                  <a:ea typeface="Canva Sans Bold"/>
                  <a:cs typeface="Canva Sans Bold"/>
                  <a:sym typeface="Canva Sans Bold"/>
                </a:rPr>
                <a:t>EXPLANATION</a:t>
              </a:r>
            </a:p>
          </p:txBody>
        </p:sp>
      </p:grpSp>
      <p:grpSp>
        <p:nvGrpSpPr>
          <p:cNvPr name="Group 32" id="32"/>
          <p:cNvGrpSpPr/>
          <p:nvPr/>
        </p:nvGrpSpPr>
        <p:grpSpPr>
          <a:xfrm rot="0">
            <a:off x="3255370" y="8807778"/>
            <a:ext cx="4547963" cy="969152"/>
            <a:chOff x="0" y="0"/>
            <a:chExt cx="6063950" cy="1292203"/>
          </a:xfrm>
        </p:grpSpPr>
        <p:sp>
          <p:nvSpPr>
            <p:cNvPr name="Freeform 33" id="33"/>
            <p:cNvSpPr/>
            <p:nvPr/>
          </p:nvSpPr>
          <p:spPr>
            <a:xfrm flipH="false" flipV="false" rot="0">
              <a:off x="357471" y="0"/>
              <a:ext cx="5353246" cy="1292203"/>
            </a:xfrm>
            <a:custGeom>
              <a:avLst/>
              <a:gdLst/>
              <a:ahLst/>
              <a:cxnLst/>
              <a:rect r="r" b="b" t="t" l="l"/>
              <a:pathLst>
                <a:path h="1292203" w="5353246">
                  <a:moveTo>
                    <a:pt x="0" y="0"/>
                  </a:moveTo>
                  <a:lnTo>
                    <a:pt x="5353246" y="0"/>
                  </a:lnTo>
                  <a:lnTo>
                    <a:pt x="5353246" y="1292203"/>
                  </a:lnTo>
                  <a:lnTo>
                    <a:pt x="0" y="1292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4" id="34"/>
            <p:cNvSpPr txBox="true"/>
            <p:nvPr/>
          </p:nvSpPr>
          <p:spPr>
            <a:xfrm rot="0">
              <a:off x="0" y="69839"/>
              <a:ext cx="6063950" cy="587375"/>
            </a:xfrm>
            <a:prstGeom prst="rect">
              <a:avLst/>
            </a:prstGeom>
          </p:spPr>
          <p:txBody>
            <a:bodyPr anchor="t" rtlCol="false" tIns="0" lIns="0" bIns="0" rIns="0">
              <a:spAutoFit/>
            </a:bodyPr>
            <a:lstStyle/>
            <a:p>
              <a:pPr algn="ctr">
                <a:lnSpc>
                  <a:spcPts val="1709"/>
                </a:lnSpc>
              </a:pPr>
              <a:r>
                <a:rPr lang="en-US" b="true" sz="1800" spc="41">
                  <a:solidFill>
                    <a:srgbClr val="FFFFFF"/>
                  </a:solidFill>
                  <a:latin typeface="Canva Sans Bold"/>
                  <a:ea typeface="Canva Sans Bold"/>
                  <a:cs typeface="Canva Sans Bold"/>
                  <a:sym typeface="Canva Sans Bold"/>
                </a:rPr>
                <a:t>PREDICTION ACCURACY </a:t>
              </a:r>
            </a:p>
            <a:p>
              <a:pPr algn="ctr">
                <a:lnSpc>
                  <a:spcPts val="1709"/>
                </a:lnSpc>
              </a:pPr>
              <a:r>
                <a:rPr lang="en-US" b="true" sz="1800" spc="41">
                  <a:solidFill>
                    <a:srgbClr val="FFFFFF"/>
                  </a:solidFill>
                  <a:latin typeface="Canva Sans Bold"/>
                  <a:ea typeface="Canva Sans Bold"/>
                  <a:cs typeface="Canva Sans Bold"/>
                  <a:sym typeface="Canva Sans Bold"/>
                </a:rPr>
                <a:t>PERCENTAGE</a:t>
              </a:r>
            </a:p>
          </p:txBody>
        </p:sp>
        <p:sp>
          <p:nvSpPr>
            <p:cNvPr name="TextBox 35" id="35"/>
            <p:cNvSpPr txBox="true"/>
            <p:nvPr/>
          </p:nvSpPr>
          <p:spPr>
            <a:xfrm rot="0">
              <a:off x="2208492" y="571489"/>
              <a:ext cx="1646966" cy="563214"/>
            </a:xfrm>
            <a:prstGeom prst="rect">
              <a:avLst/>
            </a:prstGeom>
          </p:spPr>
          <p:txBody>
            <a:bodyPr anchor="t" rtlCol="false" tIns="0" lIns="0" bIns="0" rIns="0">
              <a:spAutoFit/>
            </a:bodyPr>
            <a:lstStyle/>
            <a:p>
              <a:pPr algn="ctr">
                <a:lnSpc>
                  <a:spcPts val="3524"/>
                </a:lnSpc>
                <a:spcBef>
                  <a:spcPct val="0"/>
                </a:spcBef>
              </a:pPr>
              <a:r>
                <a:rPr lang="en-US" sz="2349" spc="54">
                  <a:solidFill>
                    <a:srgbClr val="FFDE59"/>
                  </a:solidFill>
                  <a:latin typeface="Archivo Black"/>
                  <a:ea typeface="Archivo Black"/>
                  <a:cs typeface="Archivo Black"/>
                  <a:sym typeface="Archivo Black"/>
                </a:rPr>
                <a:t>96.2%</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197" y="-314111"/>
            <a:ext cx="19061066" cy="11334680"/>
          </a:xfrm>
          <a:custGeom>
            <a:avLst/>
            <a:gdLst/>
            <a:ahLst/>
            <a:cxnLst/>
            <a:rect r="r" b="b" t="t" l="l"/>
            <a:pathLst>
              <a:path h="11334680" w="19061066">
                <a:moveTo>
                  <a:pt x="0" y="0"/>
                </a:moveTo>
                <a:lnTo>
                  <a:pt x="19061066" y="0"/>
                </a:lnTo>
                <a:lnTo>
                  <a:pt x="19061066" y="11334680"/>
                </a:lnTo>
                <a:lnTo>
                  <a:pt x="0" y="11334680"/>
                </a:lnTo>
                <a:lnTo>
                  <a:pt x="0" y="0"/>
                </a:lnTo>
                <a:close/>
              </a:path>
            </a:pathLst>
          </a:custGeom>
          <a:blipFill>
            <a:blip r:embed="rId2">
              <a:alphaModFix amt="61000"/>
            </a:blip>
            <a:stretch>
              <a:fillRect l="0" t="-6020" r="0" b="-6020"/>
            </a:stretch>
          </a:blipFill>
        </p:spPr>
      </p:sp>
      <p:sp>
        <p:nvSpPr>
          <p:cNvPr name="Freeform 3" id="3"/>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5"/>
            <a:stretch>
              <a:fillRect l="0" t="0" r="0" b="0"/>
            </a:stretch>
          </a:blipFill>
        </p:spPr>
      </p:sp>
      <p:grpSp>
        <p:nvGrpSpPr>
          <p:cNvPr name="Group 6" id="6"/>
          <p:cNvGrpSpPr/>
          <p:nvPr/>
        </p:nvGrpSpPr>
        <p:grpSpPr>
          <a:xfrm rot="0">
            <a:off x="-1785147" y="301581"/>
            <a:ext cx="13742000" cy="1221899"/>
            <a:chOff x="0" y="0"/>
            <a:chExt cx="18322667" cy="1629199"/>
          </a:xfrm>
        </p:grpSpPr>
        <p:sp>
          <p:nvSpPr>
            <p:cNvPr name="Freeform 7" id="7"/>
            <p:cNvSpPr/>
            <p:nvPr/>
          </p:nvSpPr>
          <p:spPr>
            <a:xfrm flipH="false" flipV="false" rot="0">
              <a:off x="0" y="519036"/>
              <a:ext cx="9753600" cy="591127"/>
            </a:xfrm>
            <a:custGeom>
              <a:avLst/>
              <a:gdLst/>
              <a:ahLst/>
              <a:cxnLst/>
              <a:rect r="r" b="b" t="t" l="l"/>
              <a:pathLst>
                <a:path h="591127" w="9753600">
                  <a:moveTo>
                    <a:pt x="0" y="0"/>
                  </a:moveTo>
                  <a:lnTo>
                    <a:pt x="9753600" y="0"/>
                  </a:lnTo>
                  <a:lnTo>
                    <a:pt x="9753600" y="591127"/>
                  </a:lnTo>
                  <a:lnTo>
                    <a:pt x="0" y="591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753600" y="304800"/>
              <a:ext cx="8569067" cy="1324399"/>
            </a:xfrm>
            <a:prstGeom prst="rect">
              <a:avLst/>
            </a:prstGeom>
          </p:spPr>
          <p:txBody>
            <a:bodyPr anchor="t" rtlCol="false" tIns="0" lIns="0" bIns="0" rIns="0">
              <a:spAutoFit/>
            </a:bodyPr>
            <a:lstStyle/>
            <a:p>
              <a:pPr algn="ctr">
                <a:lnSpc>
                  <a:spcPts val="6456"/>
                </a:lnSpc>
              </a:pPr>
              <a:r>
                <a:rPr lang="en-US" sz="8070" b="true">
                  <a:solidFill>
                    <a:srgbClr val="000000"/>
                  </a:solidFill>
                  <a:latin typeface="TT Autonomous Bold"/>
                  <a:ea typeface="TT Autonomous Bold"/>
                  <a:cs typeface="TT Autonomous Bold"/>
                  <a:sym typeface="TT Autonomous Bold"/>
                </a:rPr>
                <a:t>MODELS</a:t>
              </a:r>
            </a:p>
          </p:txBody>
        </p:sp>
      </p:grpSp>
      <p:grpSp>
        <p:nvGrpSpPr>
          <p:cNvPr name="Group 9" id="9"/>
          <p:cNvGrpSpPr/>
          <p:nvPr/>
        </p:nvGrpSpPr>
        <p:grpSpPr>
          <a:xfrm rot="0">
            <a:off x="704174" y="6155055"/>
            <a:ext cx="6246833" cy="4056830"/>
            <a:chOff x="0" y="0"/>
            <a:chExt cx="1645256" cy="1068466"/>
          </a:xfrm>
        </p:grpSpPr>
        <p:sp>
          <p:nvSpPr>
            <p:cNvPr name="Freeform 10" id="10"/>
            <p:cNvSpPr/>
            <p:nvPr/>
          </p:nvSpPr>
          <p:spPr>
            <a:xfrm flipH="false" flipV="false" rot="0">
              <a:off x="0" y="0"/>
              <a:ext cx="1645256" cy="1068466"/>
            </a:xfrm>
            <a:custGeom>
              <a:avLst/>
              <a:gdLst/>
              <a:ahLst/>
              <a:cxnLst/>
              <a:rect r="r" b="b" t="t" l="l"/>
              <a:pathLst>
                <a:path h="1068466" w="1645256">
                  <a:moveTo>
                    <a:pt x="0" y="0"/>
                  </a:moveTo>
                  <a:lnTo>
                    <a:pt x="1645256" y="0"/>
                  </a:lnTo>
                  <a:lnTo>
                    <a:pt x="1645256" y="1068466"/>
                  </a:lnTo>
                  <a:lnTo>
                    <a:pt x="0" y="1068466"/>
                  </a:lnTo>
                  <a:close/>
                </a:path>
              </a:pathLst>
            </a:custGeom>
            <a:solidFill>
              <a:srgbClr val="FFDE59"/>
            </a:solidFill>
          </p:spPr>
        </p:sp>
        <p:sp>
          <p:nvSpPr>
            <p:cNvPr name="TextBox 11" id="11"/>
            <p:cNvSpPr txBox="true"/>
            <p:nvPr/>
          </p:nvSpPr>
          <p:spPr>
            <a:xfrm>
              <a:off x="0" y="-47625"/>
              <a:ext cx="1645256" cy="1116091"/>
            </a:xfrm>
            <a:prstGeom prst="rect">
              <a:avLst/>
            </a:prstGeom>
          </p:spPr>
          <p:txBody>
            <a:bodyPr anchor="ctr" rtlCol="false" tIns="50800" lIns="50800" bIns="50800" rIns="50800"/>
            <a:lstStyle/>
            <a:p>
              <a:pPr algn="ctr">
                <a:lnSpc>
                  <a:spcPts val="2700"/>
                </a:lnSpc>
              </a:pPr>
            </a:p>
          </p:txBody>
        </p:sp>
      </p:grpSp>
      <p:sp>
        <p:nvSpPr>
          <p:cNvPr name="Freeform 12" id="12"/>
          <p:cNvSpPr/>
          <p:nvPr/>
        </p:nvSpPr>
        <p:spPr>
          <a:xfrm flipH="false" flipV="false" rot="0">
            <a:off x="842484" y="6327808"/>
            <a:ext cx="5979865" cy="3726728"/>
          </a:xfrm>
          <a:custGeom>
            <a:avLst/>
            <a:gdLst/>
            <a:ahLst/>
            <a:cxnLst/>
            <a:rect r="r" b="b" t="t" l="l"/>
            <a:pathLst>
              <a:path h="3726728" w="5979865">
                <a:moveTo>
                  <a:pt x="0" y="0"/>
                </a:moveTo>
                <a:lnTo>
                  <a:pt x="5979865" y="0"/>
                </a:lnTo>
                <a:lnTo>
                  <a:pt x="5979865" y="3726728"/>
                </a:lnTo>
                <a:lnTo>
                  <a:pt x="0" y="3726728"/>
                </a:lnTo>
                <a:lnTo>
                  <a:pt x="0" y="0"/>
                </a:lnTo>
                <a:close/>
              </a:path>
            </a:pathLst>
          </a:custGeom>
          <a:blipFill>
            <a:blip r:embed="rId8"/>
            <a:stretch>
              <a:fillRect l="0" t="0" r="-38108" b="0"/>
            </a:stretch>
          </a:blipFill>
        </p:spPr>
      </p:sp>
      <p:grpSp>
        <p:nvGrpSpPr>
          <p:cNvPr name="Group 13" id="13"/>
          <p:cNvGrpSpPr/>
          <p:nvPr/>
        </p:nvGrpSpPr>
        <p:grpSpPr>
          <a:xfrm rot="0">
            <a:off x="7322029" y="6951167"/>
            <a:ext cx="10566501" cy="2464606"/>
            <a:chOff x="0" y="0"/>
            <a:chExt cx="2782947" cy="649114"/>
          </a:xfrm>
        </p:grpSpPr>
        <p:sp>
          <p:nvSpPr>
            <p:cNvPr name="Freeform 14" id="14"/>
            <p:cNvSpPr/>
            <p:nvPr/>
          </p:nvSpPr>
          <p:spPr>
            <a:xfrm flipH="false" flipV="false" rot="0">
              <a:off x="0" y="0"/>
              <a:ext cx="2782947" cy="649114"/>
            </a:xfrm>
            <a:custGeom>
              <a:avLst/>
              <a:gdLst/>
              <a:ahLst/>
              <a:cxnLst/>
              <a:rect r="r" b="b" t="t" l="l"/>
              <a:pathLst>
                <a:path h="649114" w="2782947">
                  <a:moveTo>
                    <a:pt x="0" y="0"/>
                  </a:moveTo>
                  <a:lnTo>
                    <a:pt x="2782947" y="0"/>
                  </a:lnTo>
                  <a:lnTo>
                    <a:pt x="2782947" y="649114"/>
                  </a:lnTo>
                  <a:lnTo>
                    <a:pt x="0" y="649114"/>
                  </a:lnTo>
                  <a:close/>
                </a:path>
              </a:pathLst>
            </a:custGeom>
            <a:solidFill>
              <a:srgbClr val="FFDE59"/>
            </a:solidFill>
          </p:spPr>
        </p:sp>
        <p:sp>
          <p:nvSpPr>
            <p:cNvPr name="TextBox 15" id="15"/>
            <p:cNvSpPr txBox="true"/>
            <p:nvPr/>
          </p:nvSpPr>
          <p:spPr>
            <a:xfrm>
              <a:off x="0" y="-47625"/>
              <a:ext cx="2782947" cy="696739"/>
            </a:xfrm>
            <a:prstGeom prst="rect">
              <a:avLst/>
            </a:prstGeom>
          </p:spPr>
          <p:txBody>
            <a:bodyPr anchor="ctr" rtlCol="false" tIns="50800" lIns="50800" bIns="50800" rIns="50800"/>
            <a:lstStyle/>
            <a:p>
              <a:pPr algn="ctr">
                <a:lnSpc>
                  <a:spcPts val="2700"/>
                </a:lnSpc>
              </a:pPr>
            </a:p>
          </p:txBody>
        </p:sp>
      </p:grpSp>
      <p:sp>
        <p:nvSpPr>
          <p:cNvPr name="Freeform 16" id="16"/>
          <p:cNvSpPr/>
          <p:nvPr/>
        </p:nvSpPr>
        <p:spPr>
          <a:xfrm flipH="false" flipV="false" rot="0">
            <a:off x="7514832" y="7186841"/>
            <a:ext cx="10167786" cy="1995428"/>
          </a:xfrm>
          <a:custGeom>
            <a:avLst/>
            <a:gdLst/>
            <a:ahLst/>
            <a:cxnLst/>
            <a:rect r="r" b="b" t="t" l="l"/>
            <a:pathLst>
              <a:path h="1995428" w="10167786">
                <a:moveTo>
                  <a:pt x="0" y="0"/>
                </a:moveTo>
                <a:lnTo>
                  <a:pt x="10167786" y="0"/>
                </a:lnTo>
                <a:lnTo>
                  <a:pt x="10167786" y="1995428"/>
                </a:lnTo>
                <a:lnTo>
                  <a:pt x="0" y="1995428"/>
                </a:lnTo>
                <a:lnTo>
                  <a:pt x="0" y="0"/>
                </a:lnTo>
                <a:close/>
              </a:path>
            </a:pathLst>
          </a:custGeom>
          <a:blipFill>
            <a:blip r:embed="rId9"/>
            <a:stretch>
              <a:fillRect l="0" t="0" r="0" b="0"/>
            </a:stretch>
          </a:blipFill>
        </p:spPr>
      </p:sp>
      <p:grpSp>
        <p:nvGrpSpPr>
          <p:cNvPr name="Group 17" id="17"/>
          <p:cNvGrpSpPr/>
          <p:nvPr/>
        </p:nvGrpSpPr>
        <p:grpSpPr>
          <a:xfrm rot="0">
            <a:off x="12138276" y="71491"/>
            <a:ext cx="5745281" cy="1451989"/>
            <a:chOff x="0" y="0"/>
            <a:chExt cx="7660375" cy="1935986"/>
          </a:xfrm>
        </p:grpSpPr>
        <p:sp>
          <p:nvSpPr>
            <p:cNvPr name="Freeform 18" id="18"/>
            <p:cNvSpPr/>
            <p:nvPr/>
          </p:nvSpPr>
          <p:spPr>
            <a:xfrm flipH="false" flipV="false" rot="0">
              <a:off x="0" y="0"/>
              <a:ext cx="7660375" cy="1935986"/>
            </a:xfrm>
            <a:custGeom>
              <a:avLst/>
              <a:gdLst/>
              <a:ahLst/>
              <a:cxnLst/>
              <a:rect r="r" b="b" t="t" l="l"/>
              <a:pathLst>
                <a:path h="1935986" w="7660375">
                  <a:moveTo>
                    <a:pt x="0" y="0"/>
                  </a:moveTo>
                  <a:lnTo>
                    <a:pt x="7660375" y="0"/>
                  </a:lnTo>
                  <a:lnTo>
                    <a:pt x="7660375" y="1935986"/>
                  </a:lnTo>
                  <a:lnTo>
                    <a:pt x="0" y="1935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0" y="611550"/>
              <a:ext cx="7400063" cy="808135"/>
            </a:xfrm>
            <a:prstGeom prst="rect">
              <a:avLst/>
            </a:prstGeom>
          </p:spPr>
          <p:txBody>
            <a:bodyPr anchor="t" rtlCol="false" tIns="0" lIns="0" bIns="0" rIns="0">
              <a:spAutoFit/>
            </a:bodyPr>
            <a:lstStyle/>
            <a:p>
              <a:pPr algn="ctr">
                <a:lnSpc>
                  <a:spcPts val="4365"/>
                </a:lnSpc>
              </a:pPr>
              <a:r>
                <a:rPr lang="en-US" sz="4455" b="true">
                  <a:solidFill>
                    <a:srgbClr val="FFDE59"/>
                  </a:solidFill>
                  <a:latin typeface="Canva Sans Bold"/>
                  <a:ea typeface="Canva Sans Bold"/>
                  <a:cs typeface="Canva Sans Bold"/>
                  <a:sym typeface="Canva Sans Bold"/>
                </a:rPr>
                <a:t>SVM</a:t>
              </a:r>
            </a:p>
          </p:txBody>
        </p:sp>
      </p:grpSp>
      <p:grpSp>
        <p:nvGrpSpPr>
          <p:cNvPr name="Group 20" id="20"/>
          <p:cNvGrpSpPr/>
          <p:nvPr/>
        </p:nvGrpSpPr>
        <p:grpSpPr>
          <a:xfrm rot="0">
            <a:off x="188947" y="1357700"/>
            <a:ext cx="10258598" cy="4797354"/>
            <a:chOff x="0" y="0"/>
            <a:chExt cx="13678131" cy="6396472"/>
          </a:xfrm>
        </p:grpSpPr>
        <p:grpSp>
          <p:nvGrpSpPr>
            <p:cNvPr name="Group 21" id="21"/>
            <p:cNvGrpSpPr/>
            <p:nvPr/>
          </p:nvGrpSpPr>
          <p:grpSpPr>
            <a:xfrm rot="0">
              <a:off x="0" y="407376"/>
              <a:ext cx="13678131" cy="5989096"/>
              <a:chOff x="0" y="0"/>
              <a:chExt cx="2812096" cy="1231302"/>
            </a:xfrm>
          </p:grpSpPr>
          <p:sp>
            <p:nvSpPr>
              <p:cNvPr name="Freeform 22" id="22"/>
              <p:cNvSpPr/>
              <p:nvPr/>
            </p:nvSpPr>
            <p:spPr>
              <a:xfrm flipH="false" flipV="false" rot="0">
                <a:off x="0" y="0"/>
                <a:ext cx="2812096" cy="1231302"/>
              </a:xfrm>
              <a:custGeom>
                <a:avLst/>
                <a:gdLst/>
                <a:ahLst/>
                <a:cxnLst/>
                <a:rect r="r" b="b" t="t" l="l"/>
                <a:pathLst>
                  <a:path h="1231302" w="2812096">
                    <a:moveTo>
                      <a:pt x="38488" y="0"/>
                    </a:moveTo>
                    <a:lnTo>
                      <a:pt x="2773607" y="0"/>
                    </a:lnTo>
                    <a:cubicBezTo>
                      <a:pt x="2794864" y="0"/>
                      <a:pt x="2812096" y="17232"/>
                      <a:pt x="2812096" y="38488"/>
                    </a:cubicBezTo>
                    <a:lnTo>
                      <a:pt x="2812096" y="1192814"/>
                    </a:lnTo>
                    <a:cubicBezTo>
                      <a:pt x="2812096" y="1203021"/>
                      <a:pt x="2808041" y="1212811"/>
                      <a:pt x="2800823" y="1220029"/>
                    </a:cubicBezTo>
                    <a:cubicBezTo>
                      <a:pt x="2793605" y="1227247"/>
                      <a:pt x="2783815" y="1231302"/>
                      <a:pt x="2773607" y="1231302"/>
                    </a:cubicBezTo>
                    <a:lnTo>
                      <a:pt x="38488" y="1231302"/>
                    </a:lnTo>
                    <a:cubicBezTo>
                      <a:pt x="17232" y="1231302"/>
                      <a:pt x="0" y="1214070"/>
                      <a:pt x="0" y="1192814"/>
                    </a:cubicBezTo>
                    <a:lnTo>
                      <a:pt x="0" y="38488"/>
                    </a:lnTo>
                    <a:cubicBezTo>
                      <a:pt x="0" y="17232"/>
                      <a:pt x="17232" y="0"/>
                      <a:pt x="38488" y="0"/>
                    </a:cubicBezTo>
                    <a:close/>
                  </a:path>
                </a:pathLst>
              </a:custGeom>
              <a:solidFill>
                <a:srgbClr val="FF9D2A"/>
              </a:solidFill>
              <a:ln w="38100" cap="rnd">
                <a:solidFill>
                  <a:srgbClr val="000000"/>
                </a:solidFill>
                <a:prstDash val="lgDash"/>
                <a:round/>
              </a:ln>
            </p:spPr>
          </p:sp>
          <p:sp>
            <p:nvSpPr>
              <p:cNvPr name="TextBox 23" id="23"/>
              <p:cNvSpPr txBox="true"/>
              <p:nvPr/>
            </p:nvSpPr>
            <p:spPr>
              <a:xfrm>
                <a:off x="0" y="-47625"/>
                <a:ext cx="2812096" cy="1278927"/>
              </a:xfrm>
              <a:prstGeom prst="rect">
                <a:avLst/>
              </a:prstGeom>
            </p:spPr>
            <p:txBody>
              <a:bodyPr anchor="ctr" rtlCol="false" tIns="48808" lIns="48808" bIns="48808" rIns="48808"/>
              <a:lstStyle/>
              <a:p>
                <a:pPr algn="ctr">
                  <a:lnSpc>
                    <a:spcPts val="2700"/>
                  </a:lnSpc>
                </a:pPr>
              </a:p>
            </p:txBody>
          </p:sp>
        </p:grpSp>
        <p:grpSp>
          <p:nvGrpSpPr>
            <p:cNvPr name="Group 24" id="24"/>
            <p:cNvGrpSpPr/>
            <p:nvPr/>
          </p:nvGrpSpPr>
          <p:grpSpPr>
            <a:xfrm rot="0">
              <a:off x="4302381" y="0"/>
              <a:ext cx="5185750" cy="834111"/>
              <a:chOff x="0" y="0"/>
              <a:chExt cx="2250133" cy="361927"/>
            </a:xfrm>
          </p:grpSpPr>
          <p:sp>
            <p:nvSpPr>
              <p:cNvPr name="Freeform 25" id="25"/>
              <p:cNvSpPr/>
              <p:nvPr/>
            </p:nvSpPr>
            <p:spPr>
              <a:xfrm flipH="false" flipV="false" rot="0">
                <a:off x="0" y="0"/>
                <a:ext cx="2250133" cy="361927"/>
              </a:xfrm>
              <a:custGeom>
                <a:avLst/>
                <a:gdLst/>
                <a:ahLst/>
                <a:cxnLst/>
                <a:rect r="r" b="b" t="t" l="l"/>
                <a:pathLst>
                  <a:path h="361927" w="2250133">
                    <a:moveTo>
                      <a:pt x="2046933" y="0"/>
                    </a:moveTo>
                    <a:cubicBezTo>
                      <a:pt x="2159157" y="0"/>
                      <a:pt x="2250133" y="81020"/>
                      <a:pt x="2250133" y="180963"/>
                    </a:cubicBezTo>
                    <a:cubicBezTo>
                      <a:pt x="2250133" y="280906"/>
                      <a:pt x="2159157" y="361927"/>
                      <a:pt x="2046933" y="361927"/>
                    </a:cubicBezTo>
                    <a:lnTo>
                      <a:pt x="203200" y="361927"/>
                    </a:lnTo>
                    <a:cubicBezTo>
                      <a:pt x="90976" y="361927"/>
                      <a:pt x="0" y="280906"/>
                      <a:pt x="0" y="180963"/>
                    </a:cubicBezTo>
                    <a:cubicBezTo>
                      <a:pt x="0" y="81020"/>
                      <a:pt x="90976" y="0"/>
                      <a:pt x="203200" y="0"/>
                    </a:cubicBezTo>
                    <a:close/>
                  </a:path>
                </a:pathLst>
              </a:custGeom>
              <a:solidFill>
                <a:srgbClr val="B45124"/>
              </a:solidFill>
            </p:spPr>
          </p:sp>
          <p:sp>
            <p:nvSpPr>
              <p:cNvPr name="TextBox 26" id="26"/>
              <p:cNvSpPr txBox="true"/>
              <p:nvPr/>
            </p:nvSpPr>
            <p:spPr>
              <a:xfrm>
                <a:off x="0" y="-38100"/>
                <a:ext cx="2250133" cy="400027"/>
              </a:xfrm>
              <a:prstGeom prst="rect">
                <a:avLst/>
              </a:prstGeom>
            </p:spPr>
            <p:txBody>
              <a:bodyPr anchor="ctr" rtlCol="false" tIns="65277" lIns="65277" bIns="65277" rIns="65277"/>
              <a:lstStyle/>
              <a:p>
                <a:pPr algn="ctr">
                  <a:lnSpc>
                    <a:spcPts val="2699"/>
                  </a:lnSpc>
                </a:pPr>
              </a:p>
            </p:txBody>
          </p:sp>
        </p:grpSp>
        <p:sp>
          <p:nvSpPr>
            <p:cNvPr name="TextBox 27" id="27"/>
            <p:cNvSpPr txBox="true"/>
            <p:nvPr/>
          </p:nvSpPr>
          <p:spPr>
            <a:xfrm rot="0">
              <a:off x="4437063" y="-71578"/>
              <a:ext cx="4916387" cy="872492"/>
            </a:xfrm>
            <a:prstGeom prst="rect">
              <a:avLst/>
            </a:prstGeom>
          </p:spPr>
          <p:txBody>
            <a:bodyPr anchor="t" rtlCol="false" tIns="0" lIns="0" bIns="0" rIns="0">
              <a:spAutoFit/>
            </a:bodyPr>
            <a:lstStyle/>
            <a:p>
              <a:pPr algn="ctr">
                <a:lnSpc>
                  <a:spcPts val="5667"/>
                </a:lnSpc>
                <a:spcBef>
                  <a:spcPct val="0"/>
                </a:spcBef>
              </a:pPr>
              <a:r>
                <a:rPr lang="en-US" b="true" sz="3778" spc="86">
                  <a:solidFill>
                    <a:srgbClr val="FFDE59"/>
                  </a:solidFill>
                  <a:latin typeface="Canva Sans Bold"/>
                  <a:ea typeface="Canva Sans Bold"/>
                  <a:cs typeface="Canva Sans Bold"/>
                  <a:sym typeface="Canva Sans Bold"/>
                </a:rPr>
                <a:t>EXPLANATION</a:t>
              </a:r>
            </a:p>
          </p:txBody>
        </p:sp>
        <p:sp>
          <p:nvSpPr>
            <p:cNvPr name="TextBox 28" id="28"/>
            <p:cNvSpPr txBox="true"/>
            <p:nvPr/>
          </p:nvSpPr>
          <p:spPr>
            <a:xfrm rot="0">
              <a:off x="0" y="871105"/>
              <a:ext cx="13572761" cy="5283083"/>
            </a:xfrm>
            <a:prstGeom prst="rect">
              <a:avLst/>
            </a:prstGeom>
          </p:spPr>
          <p:txBody>
            <a:bodyPr anchor="t" rtlCol="false" tIns="0" lIns="0" bIns="0" rIns="0">
              <a:spAutoFit/>
            </a:bodyPr>
            <a:lstStyle/>
            <a:p>
              <a:pPr algn="ctr">
                <a:lnSpc>
                  <a:spcPts val="2092"/>
                </a:lnSpc>
              </a:pPr>
              <a:r>
                <a:rPr lang="en-US" b="true" sz="1395" spc="32">
                  <a:solidFill>
                    <a:srgbClr val="FFFFFF"/>
                  </a:solidFill>
                  <a:latin typeface="Canva Sans Bold"/>
                  <a:ea typeface="Canva Sans Bold"/>
                  <a:cs typeface="Canva Sans Bold"/>
                  <a:sym typeface="Canva Sans Bold"/>
                </a:rPr>
                <a:t>For SVC (Support Vector Classifier), we use class from sklearn.svm to create our model.</a:t>
              </a:r>
            </a:p>
            <a:p>
              <a:pPr algn="ctr">
                <a:lnSpc>
                  <a:spcPts val="2092"/>
                </a:lnSpc>
              </a:pPr>
              <a:r>
                <a:rPr lang="en-US" b="true" sz="1395" spc="32">
                  <a:solidFill>
                    <a:srgbClr val="FFFFFF"/>
                  </a:solidFill>
                  <a:latin typeface="Canva Sans Bold"/>
                  <a:ea typeface="Canva Sans Bold"/>
                  <a:cs typeface="Canva Sans Bold"/>
                  <a:sym typeface="Canva Sans Bold"/>
                </a:rPr>
                <a:t>We set:</a:t>
              </a:r>
            </a:p>
            <a:p>
              <a:pPr algn="ctr">
                <a:lnSpc>
                  <a:spcPts val="2092"/>
                </a:lnSpc>
              </a:pPr>
              <a:r>
                <a:rPr lang="en-US" b="true" sz="1395" spc="32">
                  <a:solidFill>
                    <a:srgbClr val="FFFFFF"/>
                  </a:solidFill>
                  <a:latin typeface="Canva Sans Bold"/>
                  <a:ea typeface="Canva Sans Bold"/>
                  <a:cs typeface="Canva Sans Bold"/>
                  <a:sym typeface="Canva Sans Bold"/>
                </a:rPr>
                <a:t>kernel='rbf' – a popular radial basis function kernel that works well for non-linear data.</a:t>
              </a:r>
            </a:p>
            <a:p>
              <a:pPr algn="ctr">
                <a:lnSpc>
                  <a:spcPts val="2092"/>
                </a:lnSpc>
              </a:pPr>
              <a:r>
                <a:rPr lang="en-US" b="true" sz="1395" spc="32">
                  <a:solidFill>
                    <a:srgbClr val="FFFFFF"/>
                  </a:solidFill>
                  <a:latin typeface="Canva Sans Bold"/>
                  <a:ea typeface="Canva Sans Bold"/>
                  <a:cs typeface="Canva Sans Bold"/>
                  <a:sym typeface="Canva Sans Bold"/>
                </a:rPr>
                <a:t>C=1.0 – this controls the trade-off between having a smooth decision boundary and classifying training points correctly.</a:t>
              </a:r>
            </a:p>
            <a:p>
              <a:pPr algn="ctr">
                <a:lnSpc>
                  <a:spcPts val="2092"/>
                </a:lnSpc>
              </a:pPr>
              <a:r>
                <a:rPr lang="en-US" b="true" sz="1395" spc="32">
                  <a:solidFill>
                    <a:srgbClr val="FFFFFF"/>
                  </a:solidFill>
                  <a:latin typeface="Canva Sans Bold"/>
                  <a:ea typeface="Canva Sans Bold"/>
                  <a:cs typeface="Canva Sans Bold"/>
                  <a:sym typeface="Canva Sans Bold"/>
                </a:rPr>
                <a:t>gamma='scale' – automatically sets the gamma parameter based on input features.</a:t>
              </a:r>
            </a:p>
            <a:p>
              <a:pPr algn="ctr">
                <a:lnSpc>
                  <a:spcPts val="2092"/>
                </a:lnSpc>
              </a:pPr>
              <a:r>
                <a:rPr lang="en-US" b="true" sz="1395" spc="32">
                  <a:solidFill>
                    <a:srgbClr val="FFFFFF"/>
                  </a:solidFill>
                  <a:latin typeface="Canva Sans Bold"/>
                  <a:ea typeface="Canva Sans Bold"/>
                  <a:cs typeface="Canva Sans Bold"/>
                  <a:sym typeface="Canva Sans Bold"/>
                </a:rPr>
                <a:t>random_state=42 – ensures our results are reproducible.</a:t>
              </a:r>
            </a:p>
            <a:p>
              <a:pPr algn="ctr">
                <a:lnSpc>
                  <a:spcPts val="2092"/>
                </a:lnSpc>
              </a:pPr>
              <a:r>
                <a:rPr lang="en-US" b="true" sz="1395" spc="32">
                  <a:solidFill>
                    <a:srgbClr val="FFFFFF"/>
                  </a:solidFill>
                  <a:latin typeface="Canva Sans Bold"/>
                  <a:ea typeface="Canva Sans Bold"/>
                  <a:cs typeface="Canva Sans Bold"/>
                  <a:sym typeface="Canva Sans Bold"/>
                </a:rPr>
                <a:t>Then, we train the model using the .fit() method with our training features (X_train) and labels (y_train).</a:t>
              </a:r>
            </a:p>
            <a:p>
              <a:pPr algn="ctr">
                <a:lnSpc>
                  <a:spcPts val="2092"/>
                </a:lnSpc>
              </a:pPr>
              <a:r>
                <a:rPr lang="en-US" b="true" sz="1395" spc="32">
                  <a:solidFill>
                    <a:srgbClr val="FFFFFF"/>
                  </a:solidFill>
                  <a:latin typeface="Canva Sans Bold"/>
                  <a:ea typeface="Canva Sans Bold"/>
                  <a:cs typeface="Canva Sans Bold"/>
                  <a:sym typeface="Canva Sans Bold"/>
                </a:rPr>
                <a:t>As per our other model, we evaluate the model’s performance using:</a:t>
              </a:r>
            </a:p>
            <a:p>
              <a:pPr algn="ctr">
                <a:lnSpc>
                  <a:spcPts val="2092"/>
                </a:lnSpc>
              </a:pPr>
              <a:r>
                <a:rPr lang="en-US" b="true" sz="1395" spc="32">
                  <a:solidFill>
                    <a:srgbClr val="FFFFFF"/>
                  </a:solidFill>
                  <a:latin typeface="Canva Sans Bold"/>
                  <a:ea typeface="Canva Sans Bold"/>
                  <a:cs typeface="Canva Sans Bold"/>
                  <a:sym typeface="Canva Sans Bold"/>
                </a:rPr>
                <a:t>.predict() – to predict crops for the test set.</a:t>
              </a:r>
            </a:p>
            <a:p>
              <a:pPr algn="ctr">
                <a:lnSpc>
                  <a:spcPts val="2092"/>
                </a:lnSpc>
              </a:pPr>
              <a:r>
                <a:rPr lang="en-US" b="true" sz="1395" spc="32">
                  <a:solidFill>
                    <a:srgbClr val="FFFFFF"/>
                  </a:solidFill>
                  <a:latin typeface="Canva Sans Bold"/>
                  <a:ea typeface="Canva Sans Bold"/>
                  <a:cs typeface="Canva Sans Bold"/>
                  <a:sym typeface="Canva Sans Bold"/>
                </a:rPr>
                <a:t>accuracy_score() – shows the percentage of correct predictions.</a:t>
              </a:r>
            </a:p>
            <a:p>
              <a:pPr algn="ctr">
                <a:lnSpc>
                  <a:spcPts val="2092"/>
                </a:lnSpc>
              </a:pPr>
              <a:r>
                <a:rPr lang="en-US" b="true" sz="1395" spc="32">
                  <a:solidFill>
                    <a:srgbClr val="FFFFFF"/>
                  </a:solidFill>
                  <a:latin typeface="Canva Sans Bold"/>
                  <a:ea typeface="Canva Sans Bold"/>
                  <a:cs typeface="Canva Sans Bold"/>
                  <a:sym typeface="Canva Sans Bold"/>
                </a:rPr>
                <a:t>classification_report() – gives detailed performance per crop.</a:t>
              </a:r>
            </a:p>
            <a:p>
              <a:pPr algn="ctr">
                <a:lnSpc>
                  <a:spcPts val="2092"/>
                </a:lnSpc>
              </a:pPr>
              <a:r>
                <a:rPr lang="en-US" b="true" sz="1395" spc="32">
                  <a:solidFill>
                    <a:srgbClr val="FFFFFF"/>
                  </a:solidFill>
                  <a:latin typeface="Canva Sans Bold"/>
                  <a:ea typeface="Canva Sans Bold"/>
                  <a:cs typeface="Canva Sans Bold"/>
                  <a:sym typeface="Canva Sans Bold"/>
                </a:rPr>
                <a:t>confusion_matrix() – a table showing which crops were predicted correctly or incorrectly.</a:t>
              </a:r>
            </a:p>
            <a:p>
              <a:pPr algn="ctr">
                <a:lnSpc>
                  <a:spcPts val="2092"/>
                </a:lnSpc>
              </a:pPr>
              <a:r>
                <a:rPr lang="en-US" b="true" sz="1395" spc="32">
                  <a:solidFill>
                    <a:srgbClr val="FFFFFF"/>
                  </a:solidFill>
                  <a:latin typeface="Canva Sans Bold"/>
                  <a:ea typeface="Canva Sans Bold"/>
                  <a:cs typeface="Canva Sans Bold"/>
                  <a:sym typeface="Canva Sans Bold"/>
                </a:rPr>
                <a:t>The final result for the SVM model Accuracy: 98.19%</a:t>
              </a:r>
            </a:p>
            <a:p>
              <a:pPr algn="ctr">
                <a:lnSpc>
                  <a:spcPts val="2092"/>
                </a:lnSpc>
                <a:spcBef>
                  <a:spcPct val="0"/>
                </a:spcBef>
              </a:pPr>
              <a:r>
                <a:rPr lang="en-US" b="true" sz="1395" spc="32">
                  <a:solidFill>
                    <a:srgbClr val="FFFFFF"/>
                  </a:solidFill>
                  <a:latin typeface="Canva Sans Bold"/>
                  <a:ea typeface="Canva Sans Bold"/>
                  <a:cs typeface="Canva Sans Bold"/>
                  <a:sym typeface="Canva Sans Bold"/>
                </a:rPr>
                <a:t>Most crops are predicted with nearly perfect precision and recall.</a:t>
              </a:r>
            </a:p>
          </p:txBody>
        </p:sp>
      </p:grpSp>
      <p:grpSp>
        <p:nvGrpSpPr>
          <p:cNvPr name="Group 29" id="29"/>
          <p:cNvGrpSpPr/>
          <p:nvPr/>
        </p:nvGrpSpPr>
        <p:grpSpPr>
          <a:xfrm rot="0">
            <a:off x="10722382" y="1523480"/>
            <a:ext cx="7161175" cy="5266869"/>
            <a:chOff x="0" y="0"/>
            <a:chExt cx="1886071" cy="1387159"/>
          </a:xfrm>
        </p:grpSpPr>
        <p:sp>
          <p:nvSpPr>
            <p:cNvPr name="Freeform 30" id="30"/>
            <p:cNvSpPr/>
            <p:nvPr/>
          </p:nvSpPr>
          <p:spPr>
            <a:xfrm flipH="false" flipV="false" rot="0">
              <a:off x="0" y="0"/>
              <a:ext cx="1886071" cy="1387159"/>
            </a:xfrm>
            <a:custGeom>
              <a:avLst/>
              <a:gdLst/>
              <a:ahLst/>
              <a:cxnLst/>
              <a:rect r="r" b="b" t="t" l="l"/>
              <a:pathLst>
                <a:path h="1387159" w="1886071">
                  <a:moveTo>
                    <a:pt x="0" y="0"/>
                  </a:moveTo>
                  <a:lnTo>
                    <a:pt x="1886071" y="0"/>
                  </a:lnTo>
                  <a:lnTo>
                    <a:pt x="1886071" y="1387159"/>
                  </a:lnTo>
                  <a:lnTo>
                    <a:pt x="0" y="1387159"/>
                  </a:lnTo>
                  <a:close/>
                </a:path>
              </a:pathLst>
            </a:custGeom>
            <a:solidFill>
              <a:srgbClr val="FFDE59"/>
            </a:solidFill>
          </p:spPr>
        </p:sp>
        <p:sp>
          <p:nvSpPr>
            <p:cNvPr name="TextBox 31" id="31"/>
            <p:cNvSpPr txBox="true"/>
            <p:nvPr/>
          </p:nvSpPr>
          <p:spPr>
            <a:xfrm>
              <a:off x="0" y="-47625"/>
              <a:ext cx="1886071" cy="1434784"/>
            </a:xfrm>
            <a:prstGeom prst="rect">
              <a:avLst/>
            </a:prstGeom>
          </p:spPr>
          <p:txBody>
            <a:bodyPr anchor="ctr" rtlCol="false" tIns="50800" lIns="50800" bIns="50800" rIns="50800"/>
            <a:lstStyle/>
            <a:p>
              <a:pPr algn="ctr">
                <a:lnSpc>
                  <a:spcPts val="2700"/>
                </a:lnSpc>
              </a:pPr>
            </a:p>
          </p:txBody>
        </p:sp>
      </p:grpSp>
      <p:sp>
        <p:nvSpPr>
          <p:cNvPr name="Freeform 32" id="32"/>
          <p:cNvSpPr/>
          <p:nvPr/>
        </p:nvSpPr>
        <p:spPr>
          <a:xfrm flipH="false" flipV="false" rot="0">
            <a:off x="10930167" y="1730221"/>
            <a:ext cx="6758156" cy="4914971"/>
          </a:xfrm>
          <a:custGeom>
            <a:avLst/>
            <a:gdLst/>
            <a:ahLst/>
            <a:cxnLst/>
            <a:rect r="r" b="b" t="t" l="l"/>
            <a:pathLst>
              <a:path h="4914971" w="6758156">
                <a:moveTo>
                  <a:pt x="0" y="0"/>
                </a:moveTo>
                <a:lnTo>
                  <a:pt x="6758157" y="0"/>
                </a:lnTo>
                <a:lnTo>
                  <a:pt x="6758157" y="4914972"/>
                </a:lnTo>
                <a:lnTo>
                  <a:pt x="0" y="4914972"/>
                </a:lnTo>
                <a:lnTo>
                  <a:pt x="0" y="0"/>
                </a:lnTo>
                <a:close/>
              </a:path>
            </a:pathLst>
          </a:custGeom>
          <a:blipFill>
            <a:blip r:embed="rId12"/>
            <a:stretch>
              <a:fillRect l="-242" t="0" r="-242" b="0"/>
            </a:stretch>
          </a:blipFill>
        </p:spPr>
      </p:sp>
      <p:grpSp>
        <p:nvGrpSpPr>
          <p:cNvPr name="Group 33" id="33"/>
          <p:cNvGrpSpPr/>
          <p:nvPr/>
        </p:nvGrpSpPr>
        <p:grpSpPr>
          <a:xfrm rot="0">
            <a:off x="10930167" y="9182269"/>
            <a:ext cx="4547963" cy="969152"/>
            <a:chOff x="0" y="0"/>
            <a:chExt cx="6063950" cy="1292203"/>
          </a:xfrm>
        </p:grpSpPr>
        <p:sp>
          <p:nvSpPr>
            <p:cNvPr name="Freeform 34" id="34"/>
            <p:cNvSpPr/>
            <p:nvPr/>
          </p:nvSpPr>
          <p:spPr>
            <a:xfrm flipH="false" flipV="false" rot="0">
              <a:off x="357471" y="0"/>
              <a:ext cx="5353246" cy="1292203"/>
            </a:xfrm>
            <a:custGeom>
              <a:avLst/>
              <a:gdLst/>
              <a:ahLst/>
              <a:cxnLst/>
              <a:rect r="r" b="b" t="t" l="l"/>
              <a:pathLst>
                <a:path h="1292203" w="5353246">
                  <a:moveTo>
                    <a:pt x="0" y="0"/>
                  </a:moveTo>
                  <a:lnTo>
                    <a:pt x="5353246" y="0"/>
                  </a:lnTo>
                  <a:lnTo>
                    <a:pt x="5353246" y="1292203"/>
                  </a:lnTo>
                  <a:lnTo>
                    <a:pt x="0" y="12922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5" id="35"/>
            <p:cNvSpPr txBox="true"/>
            <p:nvPr/>
          </p:nvSpPr>
          <p:spPr>
            <a:xfrm rot="0">
              <a:off x="0" y="69839"/>
              <a:ext cx="6063950" cy="587375"/>
            </a:xfrm>
            <a:prstGeom prst="rect">
              <a:avLst/>
            </a:prstGeom>
          </p:spPr>
          <p:txBody>
            <a:bodyPr anchor="t" rtlCol="false" tIns="0" lIns="0" bIns="0" rIns="0">
              <a:spAutoFit/>
            </a:bodyPr>
            <a:lstStyle/>
            <a:p>
              <a:pPr algn="ctr">
                <a:lnSpc>
                  <a:spcPts val="1709"/>
                </a:lnSpc>
              </a:pPr>
              <a:r>
                <a:rPr lang="en-US" b="true" sz="1800" spc="41">
                  <a:solidFill>
                    <a:srgbClr val="FFFFFF"/>
                  </a:solidFill>
                  <a:latin typeface="Canva Sans Bold"/>
                  <a:ea typeface="Canva Sans Bold"/>
                  <a:cs typeface="Canva Sans Bold"/>
                  <a:sym typeface="Canva Sans Bold"/>
                </a:rPr>
                <a:t>PREDICTION ACCURACY </a:t>
              </a:r>
            </a:p>
            <a:p>
              <a:pPr algn="ctr">
                <a:lnSpc>
                  <a:spcPts val="1709"/>
                </a:lnSpc>
              </a:pPr>
              <a:r>
                <a:rPr lang="en-US" b="true" sz="1800" spc="41">
                  <a:solidFill>
                    <a:srgbClr val="FFFFFF"/>
                  </a:solidFill>
                  <a:latin typeface="Canva Sans Bold"/>
                  <a:ea typeface="Canva Sans Bold"/>
                  <a:cs typeface="Canva Sans Bold"/>
                  <a:sym typeface="Canva Sans Bold"/>
                </a:rPr>
                <a:t>PERCENTAGE</a:t>
              </a:r>
            </a:p>
          </p:txBody>
        </p:sp>
        <p:sp>
          <p:nvSpPr>
            <p:cNvPr name="TextBox 36" id="36"/>
            <p:cNvSpPr txBox="true"/>
            <p:nvPr/>
          </p:nvSpPr>
          <p:spPr>
            <a:xfrm rot="0">
              <a:off x="2208492" y="571489"/>
              <a:ext cx="1646966" cy="563214"/>
            </a:xfrm>
            <a:prstGeom prst="rect">
              <a:avLst/>
            </a:prstGeom>
          </p:spPr>
          <p:txBody>
            <a:bodyPr anchor="t" rtlCol="false" tIns="0" lIns="0" bIns="0" rIns="0">
              <a:spAutoFit/>
            </a:bodyPr>
            <a:lstStyle/>
            <a:p>
              <a:pPr algn="ctr">
                <a:lnSpc>
                  <a:spcPts val="3524"/>
                </a:lnSpc>
                <a:spcBef>
                  <a:spcPct val="0"/>
                </a:spcBef>
              </a:pPr>
              <a:r>
                <a:rPr lang="en-US" sz="2349" spc="54">
                  <a:solidFill>
                    <a:srgbClr val="FFDE59"/>
                  </a:solidFill>
                  <a:latin typeface="Archivo Black"/>
                  <a:ea typeface="Archivo Black"/>
                  <a:cs typeface="Archivo Black"/>
                  <a:sym typeface="Archivo Black"/>
                </a:rPr>
                <a:t>98.48%</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DAGplfLeQg0</dc:identifier>
  <dcterms:modified xsi:type="dcterms:W3CDTF">2011-08-01T06:04:30Z</dcterms:modified>
  <cp:revision>1</cp:revision>
  <dc:title>CROP PRODUCTION BY DISTRICT</dc:title>
</cp:coreProperties>
</file>